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Override PartName="/customXml/itemProps206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7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9"/>
  </p:handoutMasterIdLst>
  <p:sldIdLst>
    <p:sldId id="256" r:id="rId3"/>
    <p:sldId id="257" r:id="rId4"/>
    <p:sldId id="258" r:id="rId6"/>
    <p:sldId id="260" r:id="rId7"/>
    <p:sldId id="259" r:id="rId8"/>
    <p:sldId id="261" r:id="rId9"/>
    <p:sldId id="262" r:id="rId10"/>
    <p:sldId id="263" r:id="rId11"/>
    <p:sldId id="265" r:id="rId12"/>
    <p:sldId id="267" r:id="rId13"/>
    <p:sldId id="268" r:id="rId14"/>
    <p:sldId id="269" r:id="rId15"/>
    <p:sldId id="270" r:id="rId16"/>
    <p:sldId id="271" r:id="rId17"/>
    <p:sldId id="312" r:id="rId18"/>
    <p:sldId id="272" r:id="rId19"/>
    <p:sldId id="264" r:id="rId20"/>
    <p:sldId id="301" r:id="rId21"/>
    <p:sldId id="322" r:id="rId22"/>
    <p:sldId id="274" r:id="rId23"/>
    <p:sldId id="307" r:id="rId24"/>
    <p:sldId id="275" r:id="rId25"/>
    <p:sldId id="280" r:id="rId26"/>
    <p:sldId id="277" r:id="rId27"/>
    <p:sldId id="276" r:id="rId28"/>
  </p:sldIdLst>
  <p:sldSz cx="9144000" cy="6858000" type="screen4x3"/>
  <p:notesSz cx="6858000" cy="9144000"/>
  <p:custDataLst>
    <p:tags r:id="rId35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DD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1244"/>
  </p:normalViewPr>
  <p:slideViewPr>
    <p:cSldViewPr showGuides="1">
      <p:cViewPr varScale="1">
        <p:scale>
          <a:sx n="69" d="100"/>
          <a:sy n="69" d="100"/>
        </p:scale>
        <p:origin x="-1194" y="-102"/>
      </p:cViewPr>
      <p:guideLst>
        <p:guide orient="horz" pos="2160"/>
        <p:guide pos="290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5" Type="http://schemas.openxmlformats.org/officeDocument/2006/relationships/tags" Target="tags/tag207.xml"/><Relationship Id="rId34" Type="http://schemas.openxmlformats.org/officeDocument/2006/relationships/customXml" Target="../customXml/item1.xml"/><Relationship Id="rId33" Type="http://schemas.openxmlformats.org/officeDocument/2006/relationships/customXmlProps" Target="../customXml/itemProps206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3.vml.rels><?xml version="1.0" encoding="UTF-8" standalone="yes"?>
<Relationships xmlns="http://schemas.openxmlformats.org/package/2006/relationships"><Relationship Id="rId4" Type="http://schemas.openxmlformats.org/officeDocument/2006/relationships/image" Target="../media/image34.wmf"/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4.wmf"/><Relationship Id="rId1" Type="http://schemas.openxmlformats.org/officeDocument/2006/relationships/image" Target="../media/image35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17.vml.rels><?xml version="1.0" encoding="UTF-8" standalone="yes"?>
<Relationships xmlns="http://schemas.openxmlformats.org/package/2006/relationships"><Relationship Id="rId5" Type="http://schemas.openxmlformats.org/officeDocument/2006/relationships/image" Target="../media/image49.wmf"/><Relationship Id="rId4" Type="http://schemas.openxmlformats.org/officeDocument/2006/relationships/image" Target="../media/image48.wmf"/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8.vml.rels><?xml version="1.0" encoding="UTF-8" standalone="yes"?>
<Relationships xmlns="http://schemas.openxmlformats.org/package/2006/relationships"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28" name="Rectangle 4"/>
          <p:cNvSpPr>
            <a:spLocks noRo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p>
            <a:pPr lvl="0" algn="r" eaLnBrk="1" hangingPunct="1"/>
            <a:fld id="{9A0DB2DC-4C9A-4742-B13C-FB6460FD3503}" type="slidenum">
              <a:rPr lang="en-US" altLang="zh-CN" sz="1200" dirty="0">
                <a:latin typeface="Arial" panose="020B0604020202020204" pitchFamily="34" charset="0"/>
              </a:rPr>
            </a:fld>
            <a:endParaRPr lang="en-US" altLang="zh-CN" sz="1200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>
                <a:latin typeface="Arial" panose="020B0604020202020204" pitchFamily="34" charset="0"/>
              </a:rPr>
            </a:fld>
            <a:endParaRPr lang="en-US" altLang="zh-CN" sz="1200" dirty="0">
              <a:latin typeface="Arial" panose="020B0604020202020204" pitchFamily="34" charset="0"/>
            </a:endParaRPr>
          </a:p>
        </p:txBody>
      </p:sp>
      <p:sp>
        <p:nvSpPr>
          <p:cNvPr id="27651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765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marL="228600" lvl="0" indent="-228600" eaLnBrk="1" hangingPunct="1"/>
            <a:r>
              <a:rPr lang="zh-CN" altLang="en-US" dirty="0"/>
              <a:t>逻辑代数是表示逻辑变量之间的逻辑关系。</a:t>
            </a:r>
            <a:endParaRPr lang="zh-CN" altLang="en-US" dirty="0"/>
          </a:p>
          <a:p>
            <a:pPr marL="228600" lvl="0" indent="-228600" eaLnBrk="1" hangingPunct="1"/>
            <a:r>
              <a:rPr lang="zh-CN" altLang="en-US" dirty="0"/>
              <a:t>逻辑代数中，逻辑变量可用英文字母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，</a:t>
            </a:r>
            <a:r>
              <a:rPr lang="en-US" altLang="zh-CN" dirty="0"/>
              <a:t>C</a:t>
            </a:r>
            <a:r>
              <a:rPr lang="zh-CN" altLang="en-US" dirty="0"/>
              <a:t>表示。但在二值逻辑中，每个逻辑变量的取值只能是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，但是在这里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并不表示数量的大小，而只代表两种不同的逻辑状态，并且是</a:t>
            </a:r>
            <a:r>
              <a:rPr lang="zh-CN" altLang="en-US" b="1" u="sng" dirty="0"/>
              <a:t>两种对立的状态</a:t>
            </a:r>
            <a:r>
              <a:rPr lang="zh-CN" altLang="en-US" dirty="0"/>
              <a:t>。比如：电平的高低，开关的开或通，事件的真或假。</a:t>
            </a:r>
            <a:endParaRPr lang="zh-CN" altLang="en-US" dirty="0"/>
          </a:p>
          <a:p>
            <a:pPr marL="228600" lvl="0" indent="-228600" eaLnBrk="1" hangingPunct="1"/>
            <a:endParaRPr lang="zh-CN" altLang="en-US" dirty="0"/>
          </a:p>
          <a:p>
            <a:pPr marL="228600" lvl="0" indent="-228600" eaLnBrk="1" hangingPunct="1"/>
            <a:r>
              <a:rPr lang="zh-CN" altLang="en-US" dirty="0"/>
              <a:t>数字电路是研究输入变量和输出变量之间的逻辑关系，即可用以下框图来表示： </a:t>
            </a:r>
            <a:endParaRPr lang="zh-CN" altLang="en-US" dirty="0"/>
          </a:p>
          <a:p>
            <a:pPr marL="228600" lvl="0" indent="-228600" eaLnBrk="1" hangingPunct="1"/>
            <a:endParaRPr lang="zh-CN" altLang="en-US" dirty="0"/>
          </a:p>
          <a:p>
            <a:pPr marL="228600" lvl="0" indent="-228600" eaLnBrk="1" hangingPunct="1"/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为逻辑自变量，当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取值确定后，输出</a:t>
            </a:r>
            <a:r>
              <a:rPr lang="en-US" altLang="zh-CN" dirty="0"/>
              <a:t>F</a:t>
            </a:r>
            <a:r>
              <a:rPr lang="zh-CN" altLang="en-US" dirty="0"/>
              <a:t>的值被唯一确定。当然，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的取值只能为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1</a:t>
            </a:r>
            <a:r>
              <a:rPr lang="zh-CN" altLang="en-US" dirty="0"/>
              <a:t>，而</a:t>
            </a:r>
            <a:r>
              <a:rPr lang="en-US" altLang="zh-CN" dirty="0"/>
              <a:t>F</a:t>
            </a:r>
            <a:r>
              <a:rPr lang="zh-CN" altLang="en-US" dirty="0"/>
              <a:t>也只能为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>
                <a:latin typeface="Arial" panose="020B0604020202020204" pitchFamily="34" charset="0"/>
              </a:rPr>
            </a:fld>
            <a:endParaRPr lang="en-US" altLang="zh-CN" sz="1200" dirty="0">
              <a:latin typeface="Arial" panose="020B0604020202020204" pitchFamily="34" charset="0"/>
            </a:endParaRPr>
          </a:p>
        </p:txBody>
      </p:sp>
      <p:sp>
        <p:nvSpPr>
          <p:cNvPr id="28675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867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r>
              <a:rPr lang="en-US" altLang="zh-CN" dirty="0"/>
              <a:t>F=</a:t>
            </a:r>
            <a:r>
              <a:rPr lang="en-US" altLang="zh-CN" i="1" dirty="0"/>
              <a:t>f</a:t>
            </a:r>
            <a:r>
              <a:rPr lang="zh-CN" altLang="en-US" dirty="0"/>
              <a:t>（</a:t>
            </a:r>
            <a:r>
              <a:rPr lang="en-US" altLang="zh-CN" dirty="0"/>
              <a:t>A</a:t>
            </a:r>
            <a:r>
              <a:rPr lang="zh-CN" altLang="en-US" dirty="0"/>
              <a:t>） </a:t>
            </a: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../media/image5.png"/><Relationship Id="rId7" Type="http://schemas.openxmlformats.org/officeDocument/2006/relationships/tags" Target="../tags/tag86.xml"/><Relationship Id="rId6" Type="http://schemas.openxmlformats.org/officeDocument/2006/relationships/image" Target="../media/image4.png"/><Relationship Id="rId5" Type="http://schemas.openxmlformats.org/officeDocument/2006/relationships/tags" Target="../tags/tag85.xml"/><Relationship Id="rId4" Type="http://schemas.openxmlformats.org/officeDocument/2006/relationships/image" Target="../media/image8.pn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../media/image2.png"/><Relationship Id="rId4" Type="http://schemas.openxmlformats.org/officeDocument/2006/relationships/tags" Target="../tags/tag92.xml"/><Relationship Id="rId3" Type="http://schemas.openxmlformats.org/officeDocument/2006/relationships/image" Target="../media/image1.jpeg"/><Relationship Id="rId2" Type="http://schemas.openxmlformats.org/officeDocument/2006/relationships/tags" Target="../tags/tag91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image" Target="../media/image5.png"/><Relationship Id="rId5" Type="http://schemas.openxmlformats.org/officeDocument/2006/relationships/tags" Target="../tags/tag99.xml"/><Relationship Id="rId4" Type="http://schemas.openxmlformats.org/officeDocument/2006/relationships/image" Target="../media/image4.png"/><Relationship Id="rId3" Type="http://schemas.openxmlformats.org/officeDocument/2006/relationships/tags" Target="../tags/tag98.xml"/><Relationship Id="rId2" Type="http://schemas.openxmlformats.org/officeDocument/2006/relationships/image" Target="../media/image9.png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image" Target="../media/image5.png"/><Relationship Id="rId5" Type="http://schemas.openxmlformats.org/officeDocument/2006/relationships/tags" Target="../tags/tag105.xml"/><Relationship Id="rId4" Type="http://schemas.openxmlformats.org/officeDocument/2006/relationships/image" Target="../media/image4.png"/><Relationship Id="rId3" Type="http://schemas.openxmlformats.org/officeDocument/2006/relationships/tags" Target="../tags/tag104.xml"/><Relationship Id="rId2" Type="http://schemas.openxmlformats.org/officeDocument/2006/relationships/image" Target="../media/image9.png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image" Target="../media/image10.png"/><Relationship Id="rId3" Type="http://schemas.openxmlformats.org/officeDocument/2006/relationships/tags" Target="../tags/tag111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20.xml"/><Relationship Id="rId13" Type="http://schemas.openxmlformats.org/officeDocument/2006/relationships/image" Target="../media/image4.png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11.png"/><Relationship Id="rId3" Type="http://schemas.openxmlformats.org/officeDocument/2006/relationships/tags" Target="../tags/tag121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30.xml"/><Relationship Id="rId13" Type="http://schemas.openxmlformats.org/officeDocument/2006/relationships/image" Target="../media/image4.png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image" Target="../media/image9.png"/><Relationship Id="rId13" Type="http://schemas.openxmlformats.org/officeDocument/2006/relationships/image" Target="../media/image5.png"/><Relationship Id="rId12" Type="http://schemas.openxmlformats.org/officeDocument/2006/relationships/tags" Target="../tags/tag139.xml"/><Relationship Id="rId11" Type="http://schemas.openxmlformats.org/officeDocument/2006/relationships/image" Target="../media/image4.png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50.xml"/><Relationship Id="rId13" Type="http://schemas.openxmlformats.org/officeDocument/2006/relationships/image" Target="../media/image4.png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image" Target="../media/image9.png"/><Relationship Id="rId12" Type="http://schemas.openxmlformats.org/officeDocument/2006/relationships/image" Target="../media/image13.png"/><Relationship Id="rId11" Type="http://schemas.openxmlformats.org/officeDocument/2006/relationships/tags" Target="../tags/tag158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5.png"/><Relationship Id="rId7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tags" Target="../tags/tag10.xml"/><Relationship Id="rId4" Type="http://schemas.openxmlformats.org/officeDocument/2006/relationships/image" Target="../media/image3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6.png"/><Relationship Id="rId4" Type="http://schemas.openxmlformats.org/officeDocument/2006/relationships/tags" Target="../tags/tag18.xml"/><Relationship Id="rId3" Type="http://schemas.openxmlformats.org/officeDocument/2006/relationships/image" Target="../media/image1.jpeg"/><Relationship Id="rId2" Type="http://schemas.openxmlformats.org/officeDocument/2006/relationships/tags" Target="../tags/tag17.xml"/><Relationship Id="rId17" Type="http://schemas.openxmlformats.org/officeDocument/2006/relationships/tags" Target="../tags/tag30.xml"/><Relationship Id="rId16" Type="http://schemas.openxmlformats.org/officeDocument/2006/relationships/tags" Target="../tags/tag29.xml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image" Target="../media/image5.png"/><Relationship Id="rId7" Type="http://schemas.openxmlformats.org/officeDocument/2006/relationships/tags" Target="../tags/tag34.xml"/><Relationship Id="rId6" Type="http://schemas.openxmlformats.org/officeDocument/2006/relationships/image" Target="../media/image4.png"/><Relationship Id="rId5" Type="http://schemas.openxmlformats.org/officeDocument/2006/relationships/tags" Target="../tags/tag33.xml"/><Relationship Id="rId4" Type="http://schemas.openxmlformats.org/officeDocument/2006/relationships/image" Target="../media/image3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image" Target="../media/image5.png"/><Relationship Id="rId7" Type="http://schemas.openxmlformats.org/officeDocument/2006/relationships/tags" Target="../tags/tag44.xml"/><Relationship Id="rId6" Type="http://schemas.openxmlformats.org/officeDocument/2006/relationships/image" Target="../media/image4.png"/><Relationship Id="rId5" Type="http://schemas.openxmlformats.org/officeDocument/2006/relationships/tags" Target="../tags/tag43.xml"/><Relationship Id="rId4" Type="http://schemas.openxmlformats.org/officeDocument/2006/relationships/image" Target="../media/image3.png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image" Target="../media/image5.png"/><Relationship Id="rId7" Type="http://schemas.openxmlformats.org/officeDocument/2006/relationships/tags" Target="../tags/tag56.xml"/><Relationship Id="rId6" Type="http://schemas.openxmlformats.org/officeDocument/2006/relationships/image" Target="../media/image4.png"/><Relationship Id="rId5" Type="http://schemas.openxmlformats.org/officeDocument/2006/relationships/tags" Target="../tags/tag55.xml"/><Relationship Id="rId4" Type="http://schemas.openxmlformats.org/officeDocument/2006/relationships/image" Target="../media/image3.png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5.png"/><Relationship Id="rId7" Type="http://schemas.openxmlformats.org/officeDocument/2006/relationships/tags" Target="../tags/tag67.xml"/><Relationship Id="rId6" Type="http://schemas.openxmlformats.org/officeDocument/2006/relationships/image" Target="../media/image4.png"/><Relationship Id="rId5" Type="http://schemas.openxmlformats.org/officeDocument/2006/relationships/tags" Target="../tags/tag66.xml"/><Relationship Id="rId4" Type="http://schemas.openxmlformats.org/officeDocument/2006/relationships/image" Target="../media/image3.png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image" Target="../media/image5.png"/><Relationship Id="rId7" Type="http://schemas.openxmlformats.org/officeDocument/2006/relationships/tags" Target="../tags/tag77.xml"/><Relationship Id="rId6" Type="http://schemas.openxmlformats.org/officeDocument/2006/relationships/image" Target="../media/image4.png"/><Relationship Id="rId5" Type="http://schemas.openxmlformats.org/officeDocument/2006/relationships/tags" Target="../tags/tag76.xml"/><Relationship Id="rId4" Type="http://schemas.openxmlformats.org/officeDocument/2006/relationships/image" Target="../media/image8.png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3013121" y="323850"/>
            <a:ext cx="3184433" cy="6210300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2486025" y="3944067"/>
            <a:ext cx="4238625" cy="958134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350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2495550" y="2209800"/>
            <a:ext cx="4238625" cy="1554162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36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5" name="图片 14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7" name="图片 16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3013121" y="323850"/>
            <a:ext cx="3184433" cy="6210300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2490600" y="3944067"/>
            <a:ext cx="4238625" cy="958134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35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2490413" y="2210400"/>
            <a:ext cx="4239000" cy="15552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3600" b="1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8062913" y="4572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flipH="1">
            <a:off x="0" y="542925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16278" y="5775325"/>
            <a:ext cx="820103" cy="108712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69605" y="5713730"/>
            <a:ext cx="866775" cy="1148715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 flipH="1">
            <a:off x="8062913" y="0"/>
            <a:ext cx="1081088" cy="9315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 flipH="1">
            <a:off x="0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9224"/>
            <a:ext cx="9144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0" y="0"/>
            <a:ext cx="2068354" cy="17830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7870508" y="4349750"/>
            <a:ext cx="1273493" cy="2508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502412" y="952508"/>
            <a:ext cx="8139178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442041"/>
            <a:ext cx="2025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442041"/>
            <a:ext cx="297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442041"/>
            <a:ext cx="2025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9" y="1248475"/>
            <a:ext cx="4828301" cy="439912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>
            <p:custDataLst>
              <p:tags r:id="rId9"/>
            </p:custDataLst>
          </p:nvPr>
        </p:nvGrpSpPr>
        <p:grpSpPr>
          <a:xfrm>
            <a:off x="3800347" y="1714712"/>
            <a:ext cx="1613647" cy="2151530"/>
            <a:chOff x="7462576" y="1702608"/>
            <a:chExt cx="2151529" cy="2151530"/>
          </a:xfrm>
        </p:grpSpPr>
        <p:sp>
          <p:nvSpPr>
            <p:cNvPr id="12" name="矩形 11"/>
            <p:cNvSpPr/>
            <p:nvPr>
              <p:custDataLst>
                <p:tags r:id="rId10"/>
              </p:custDataLst>
            </p:nvPr>
          </p:nvSpPr>
          <p:spPr>
            <a:xfrm>
              <a:off x="7462576" y="1702608"/>
              <a:ext cx="2151529" cy="215153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rgbClr val="9FC093"/>
                </a:solidFill>
              </a:endParaRPr>
            </a:p>
          </p:txBody>
        </p:sp>
        <p:cxnSp>
          <p:nvCxnSpPr>
            <p:cNvPr id="13" name="直接连接符 12"/>
            <p:cNvCxnSpPr/>
            <p:nvPr>
              <p:custDataLst>
                <p:tags r:id="rId11"/>
              </p:custDataLst>
            </p:nvPr>
          </p:nvCxnSpPr>
          <p:spPr>
            <a:xfrm flipV="1">
              <a:off x="8098615" y="2033811"/>
              <a:ext cx="1" cy="29412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12"/>
              </p:custDataLst>
            </p:nvPr>
          </p:nvCxnSpPr>
          <p:spPr>
            <a:xfrm>
              <a:off x="8098614" y="2043581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13"/>
              </p:custDataLst>
            </p:nvPr>
          </p:nvCxnSpPr>
          <p:spPr>
            <a:xfrm>
              <a:off x="8948751" y="2033809"/>
              <a:ext cx="0" cy="92122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14"/>
              </p:custDataLst>
            </p:nvPr>
          </p:nvCxnSpPr>
          <p:spPr>
            <a:xfrm>
              <a:off x="8948751" y="3224408"/>
              <a:ext cx="0" cy="29852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15"/>
              </p:custDataLst>
            </p:nvPr>
          </p:nvCxnSpPr>
          <p:spPr>
            <a:xfrm flipH="1" flipV="1">
              <a:off x="8098614" y="3513165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>
              <p:custDataLst>
                <p:tags r:id="rId16"/>
              </p:custDataLst>
            </p:nvPr>
          </p:nvCxnSpPr>
          <p:spPr>
            <a:xfrm flipV="1">
              <a:off x="8098614" y="3319841"/>
              <a:ext cx="1" cy="20310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7"/>
            </p:custDataLst>
          </p:nvPr>
        </p:nvSpPr>
        <p:spPr>
          <a:xfrm>
            <a:off x="2740814" y="4182927"/>
            <a:ext cx="3729048" cy="998285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4679158" y="952508"/>
            <a:ext cx="3962432" cy="5388907"/>
          </a:xfrm>
        </p:spPr>
        <p:txBody>
          <a:bodyPr>
            <a:noAutofit/>
          </a:bodyPr>
          <a:lstStyle>
            <a:lvl1pPr>
              <a:defRPr sz="12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sz="12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sz="12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sz="12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sz="12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502448" y="952508"/>
            <a:ext cx="396243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59807" y="6418989"/>
            <a:ext cx="2025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87000" y="6418989"/>
            <a:ext cx="297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6418989"/>
            <a:ext cx="2025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1" name="图片 10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64.xml"/><Relationship Id="rId23" Type="http://schemas.openxmlformats.org/officeDocument/2006/relationships/tags" Target="../tags/tag163.xml"/><Relationship Id="rId22" Type="http://schemas.openxmlformats.org/officeDocument/2006/relationships/tags" Target="../tags/tag162.xml"/><Relationship Id="rId21" Type="http://schemas.openxmlformats.org/officeDocument/2006/relationships/tags" Target="../tags/tag161.xml"/><Relationship Id="rId20" Type="http://schemas.openxmlformats.org/officeDocument/2006/relationships/tags" Target="../tags/tag160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5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952508"/>
            <a:ext cx="8139178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accent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5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4.xml"/><Relationship Id="rId2" Type="http://schemas.openxmlformats.org/officeDocument/2006/relationships/image" Target="../media/image20.emf"/><Relationship Id="rId1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5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6.xml"/><Relationship Id="rId2" Type="http://schemas.openxmlformats.org/officeDocument/2006/relationships/image" Target="../media/image21.emf"/><Relationship Id="rId1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7.xml"/><Relationship Id="rId2" Type="http://schemas.openxmlformats.org/officeDocument/2006/relationships/image" Target="../media/image22.emf"/><Relationship Id="rId1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8.xml"/><Relationship Id="rId2" Type="http://schemas.openxmlformats.org/officeDocument/2006/relationships/image" Target="../media/image23.emf"/><Relationship Id="rId1" Type="http://schemas.openxmlformats.org/officeDocument/2006/relationships/oleObject" Target="../embeddings/oleObject10.bin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1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9.xml"/><Relationship Id="rId2" Type="http://schemas.openxmlformats.org/officeDocument/2006/relationships/image" Target="../media/image24.emf"/><Relationship Id="rId1" Type="http://schemas.openxmlformats.org/officeDocument/2006/relationships/oleObject" Target="../embeddings/oleObject11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wmf"/><Relationship Id="rId8" Type="http://schemas.openxmlformats.org/officeDocument/2006/relationships/oleObject" Target="../embeddings/oleObject14.bin"/><Relationship Id="rId7" Type="http://schemas.openxmlformats.org/officeDocument/2006/relationships/image" Target="../media/image29.wmf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2.bin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2" Type="http://schemas.openxmlformats.org/officeDocument/2006/relationships/vmlDrawing" Target="../drawings/vmlDrawing12.v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80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2.wmf"/><Relationship Id="rId3" Type="http://schemas.openxmlformats.org/officeDocument/2006/relationships/oleObject" Target="../embeddings/oleObject16.bin"/><Relationship Id="rId27" Type="http://schemas.openxmlformats.org/officeDocument/2006/relationships/vmlDrawing" Target="../drawings/vmlDrawing13.vml"/><Relationship Id="rId26" Type="http://schemas.openxmlformats.org/officeDocument/2006/relationships/slideLayout" Target="../slideLayouts/slideLayout2.xml"/><Relationship Id="rId25" Type="http://schemas.openxmlformats.org/officeDocument/2006/relationships/tags" Target="../tags/tag197.xml"/><Relationship Id="rId24" Type="http://schemas.openxmlformats.org/officeDocument/2006/relationships/tags" Target="../tags/tag196.xml"/><Relationship Id="rId23" Type="http://schemas.openxmlformats.org/officeDocument/2006/relationships/tags" Target="../tags/tag195.xml"/><Relationship Id="rId22" Type="http://schemas.openxmlformats.org/officeDocument/2006/relationships/tags" Target="../tags/tag194.xml"/><Relationship Id="rId21" Type="http://schemas.openxmlformats.org/officeDocument/2006/relationships/tags" Target="../tags/tag193.xml"/><Relationship Id="rId20" Type="http://schemas.openxmlformats.org/officeDocument/2006/relationships/tags" Target="../tags/tag192.xml"/><Relationship Id="rId2" Type="http://schemas.openxmlformats.org/officeDocument/2006/relationships/image" Target="../media/image31.wmf"/><Relationship Id="rId19" Type="http://schemas.openxmlformats.org/officeDocument/2006/relationships/tags" Target="../tags/tag191.xml"/><Relationship Id="rId18" Type="http://schemas.openxmlformats.org/officeDocument/2006/relationships/tags" Target="../tags/tag190.xml"/><Relationship Id="rId17" Type="http://schemas.openxmlformats.org/officeDocument/2006/relationships/tags" Target="../tags/tag189.xml"/><Relationship Id="rId16" Type="http://schemas.openxmlformats.org/officeDocument/2006/relationships/image" Target="../media/image34.wmf"/><Relationship Id="rId15" Type="http://schemas.openxmlformats.org/officeDocument/2006/relationships/oleObject" Target="../embeddings/oleObject18.bin"/><Relationship Id="rId14" Type="http://schemas.openxmlformats.org/officeDocument/2006/relationships/tags" Target="../tags/tag188.xml"/><Relationship Id="rId13" Type="http://schemas.openxmlformats.org/officeDocument/2006/relationships/tags" Target="../tags/tag187.xml"/><Relationship Id="rId12" Type="http://schemas.openxmlformats.org/officeDocument/2006/relationships/tags" Target="../tags/tag186.xml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oleObject" Target="../embeddings/oleObject15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image" Target="../media/image38.wmf"/><Relationship Id="rId7" Type="http://schemas.openxmlformats.org/officeDocument/2006/relationships/oleObject" Target="../embeddings/oleObject21.bin"/><Relationship Id="rId6" Type="http://schemas.openxmlformats.org/officeDocument/2006/relationships/image" Target="../media/image34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1" Type="http://schemas.openxmlformats.org/officeDocument/2006/relationships/vmlDrawing" Target="../drawings/vmlDrawing14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19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9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6.xml"/><Relationship Id="rId2" Type="http://schemas.openxmlformats.org/officeDocument/2006/relationships/image" Target="../media/image14.e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0.xml"/><Relationship Id="rId1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5.v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01.x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41.w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40.wmf"/><Relationship Id="rId1" Type="http://schemas.openxmlformats.org/officeDocument/2006/relationships/oleObject" Target="../embeddings/oleObject22.bin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2.xml"/><Relationship Id="rId4" Type="http://schemas.openxmlformats.org/officeDocument/2006/relationships/image" Target="../media/image44.e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43.emf"/><Relationship Id="rId1" Type="http://schemas.openxmlformats.org/officeDocument/2006/relationships/oleObject" Target="../embeddings/oleObject25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.bin"/><Relationship Id="rId8" Type="http://schemas.openxmlformats.org/officeDocument/2006/relationships/image" Target="../media/image48.wmf"/><Relationship Id="rId7" Type="http://schemas.openxmlformats.org/officeDocument/2006/relationships/oleObject" Target="../embeddings/oleObject30.bin"/><Relationship Id="rId6" Type="http://schemas.openxmlformats.org/officeDocument/2006/relationships/image" Target="../media/image47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46.wmf"/><Relationship Id="rId3" Type="http://schemas.openxmlformats.org/officeDocument/2006/relationships/oleObject" Target="../embeddings/oleObject28.bin"/><Relationship Id="rId2" Type="http://schemas.openxmlformats.org/officeDocument/2006/relationships/image" Target="../media/image45.wmf"/><Relationship Id="rId13" Type="http://schemas.openxmlformats.org/officeDocument/2006/relationships/vmlDrawing" Target="../drawings/vmlDrawing17.v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03.xml"/><Relationship Id="rId10" Type="http://schemas.openxmlformats.org/officeDocument/2006/relationships/image" Target="../media/image49.wmf"/><Relationship Id="rId1" Type="http://schemas.openxmlformats.org/officeDocument/2006/relationships/oleObject" Target="../embeddings/oleObject27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.bin"/><Relationship Id="rId8" Type="http://schemas.openxmlformats.org/officeDocument/2006/relationships/image" Target="../media/image53.wmf"/><Relationship Id="rId7" Type="http://schemas.openxmlformats.org/officeDocument/2006/relationships/oleObject" Target="../embeddings/oleObject35.bin"/><Relationship Id="rId6" Type="http://schemas.openxmlformats.org/officeDocument/2006/relationships/image" Target="../media/image52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51.wmf"/><Relationship Id="rId3" Type="http://schemas.openxmlformats.org/officeDocument/2006/relationships/oleObject" Target="../embeddings/oleObject33.bin"/><Relationship Id="rId2" Type="http://schemas.openxmlformats.org/officeDocument/2006/relationships/image" Target="../media/image50.wmf"/><Relationship Id="rId15" Type="http://schemas.openxmlformats.org/officeDocument/2006/relationships/vmlDrawing" Target="../drawings/vmlDrawing18.v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204.xml"/><Relationship Id="rId12" Type="http://schemas.openxmlformats.org/officeDocument/2006/relationships/image" Target="../media/image55.wmf"/><Relationship Id="rId11" Type="http://schemas.openxmlformats.org/officeDocument/2006/relationships/oleObject" Target="../embeddings/oleObject37.bin"/><Relationship Id="rId10" Type="http://schemas.openxmlformats.org/officeDocument/2006/relationships/image" Target="../media/image54.wmf"/><Relationship Id="rId1" Type="http://schemas.openxmlformats.org/officeDocument/2006/relationships/oleObject" Target="../embeddings/oleObject32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5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7.xml"/><Relationship Id="rId2" Type="http://schemas.openxmlformats.org/officeDocument/2006/relationships/image" Target="../media/image15.emf"/><Relationship Id="rId1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8.xml"/><Relationship Id="rId2" Type="http://schemas.openxmlformats.org/officeDocument/2006/relationships/image" Target="../media/image16.emf"/><Relationship Id="rId1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9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0.xml"/><Relationship Id="rId2" Type="http://schemas.openxmlformats.org/officeDocument/2006/relationships/image" Target="../media/image17.emf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2.xml"/><Relationship Id="rId2" Type="http://schemas.openxmlformats.org/officeDocument/2006/relationships/image" Target="../media/image18.emf"/><Relationship Id="rId1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3.xml"/><Relationship Id="rId2" Type="http://schemas.openxmlformats.org/officeDocument/2006/relationships/image" Target="../media/image19.emf"/><Relationship Id="rId1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j-cs"/>
              </a:rPr>
              <a:t>2  </a:t>
            </a:r>
            <a:r>
              <a:rPr kumimoji="0" lang="zh-CN" altLang="en-US" sz="40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逻辑代数基础</a:t>
            </a:r>
            <a:endParaRPr kumimoji="0" lang="zh-CN" altLang="en-US" sz="4000" b="1" i="0" u="none" strike="noStrike" kern="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黑体" panose="02010609060101010101" charset="-122"/>
              <a:cs typeface="+mj-cs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705600" cy="1752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zh-CN" sz="36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n-cs"/>
              </a:rPr>
              <a:t>2.1  </a:t>
            </a:r>
            <a:r>
              <a:rPr kumimoji="0" lang="zh-CN" altLang="en-US" sz="36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黑体" panose="02010609060101010101" charset="-122"/>
                <a:cs typeface="+mn-cs"/>
              </a:rPr>
              <a:t>逻辑变量与逻辑函数</a:t>
            </a:r>
            <a:endParaRPr kumimoji="0" lang="zh-CN" altLang="en-US" sz="3600" b="1" i="0" u="none" strike="noStrike" kern="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n-lt"/>
              <a:ea typeface="黑体" panose="02010609060101010101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j-cs"/>
              </a:rPr>
              <a:t>2.2 </a:t>
            </a:r>
            <a:r>
              <a:rPr kumimoji="0" lang="zh-CN" altLang="en-US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常用逻辑运算</a:t>
            </a:r>
            <a:endParaRPr kumimoji="0" lang="zh-CN" altLang="en-US" sz="4400" b="1" i="0" u="none" strike="noStrike" kern="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黑体" panose="02010609060101010101" charset="-122"/>
              <a:cs typeface="+mj-cs"/>
            </a:endParaRPr>
          </a:p>
        </p:txBody>
      </p:sp>
      <p:graphicFrame>
        <p:nvGraphicFramePr>
          <p:cNvPr id="7170" name="Object 3"/>
          <p:cNvGraphicFramePr/>
          <p:nvPr>
            <p:ph idx="1"/>
          </p:nvPr>
        </p:nvGraphicFramePr>
        <p:xfrm>
          <a:off x="3048000" y="2819400"/>
          <a:ext cx="3810000" cy="298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1" imgW="1303655" imgH="1024255" progId="Visio.Drawing.11">
                  <p:embed/>
                </p:oleObj>
              </mc:Choice>
              <mc:Fallback>
                <p:oleObj name="" r:id="rId1" imgW="1303655" imgH="1024255" progId="Visio.Drawing.11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48000" y="2819400"/>
                        <a:ext cx="3810000" cy="29813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1219200" y="2057400"/>
            <a:ext cx="297180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3200" b="1" kern="1200" cap="none" spc="0" normalizeH="0" baseline="0" noProof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charset="-122"/>
                <a:cs typeface="+mn-cs"/>
              </a:rPr>
              <a:t>或逻辑真值表</a:t>
            </a:r>
            <a:endParaRPr kumimoji="0" lang="zh-CN" altLang="en-US" sz="3200" b="1" kern="1200" cap="none" spc="0" normalizeH="0" baseline="0" noProof="0" smtClean="0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24581" name="Text Box 5"/>
          <p:cNvSpPr txBox="1"/>
          <p:nvPr/>
        </p:nvSpPr>
        <p:spPr>
          <a:xfrm>
            <a:off x="3581400" y="3962400"/>
            <a:ext cx="2590800" cy="1604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42900" indent="-342900">
              <a:spcBef>
                <a:spcPct val="50000"/>
              </a:spcBef>
            </a:pPr>
            <a:r>
              <a:rPr lang="en-US" altLang="zh-CN" dirty="0">
                <a:latin typeface="Tahoma" panose="020B0604030504040204" pitchFamily="34" charset="0"/>
              </a:rPr>
              <a:t>0   0                   0</a:t>
            </a:r>
            <a:endParaRPr lang="en-US" altLang="zh-CN" dirty="0">
              <a:latin typeface="Tahoma" panose="020B060403050404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altLang="zh-CN" dirty="0">
                <a:latin typeface="Tahoma" panose="020B0604030504040204" pitchFamily="34" charset="0"/>
              </a:rPr>
              <a:t>0   1                   1</a:t>
            </a:r>
            <a:endParaRPr lang="en-US" altLang="zh-CN" dirty="0">
              <a:latin typeface="Tahoma" panose="020B060403050404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altLang="zh-CN" dirty="0">
                <a:latin typeface="Tahoma" panose="020B0604030504040204" pitchFamily="34" charset="0"/>
              </a:rPr>
              <a:t>1   0                   1</a:t>
            </a:r>
            <a:endParaRPr lang="en-US" altLang="zh-CN" dirty="0">
              <a:latin typeface="Tahoma" panose="020B060403050404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altLang="zh-CN" dirty="0">
                <a:latin typeface="Tahoma" panose="020B0604030504040204" pitchFamily="34" charset="0"/>
              </a:rPr>
              <a:t>1   1                   1</a:t>
            </a:r>
            <a:endParaRPr lang="en-US" altLang="zh-CN" dirty="0">
              <a:latin typeface="Tahoma" panose="020B0604030504040204" pitchFamily="34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j-cs"/>
              </a:rPr>
              <a:t>2.2 </a:t>
            </a:r>
            <a:r>
              <a:rPr kumimoji="0" lang="zh-CN" altLang="en-US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常用逻辑运算</a:t>
            </a:r>
            <a:endParaRPr kumimoji="0" lang="zh-CN" altLang="en-US" sz="4400" b="1" i="0" u="none" strike="noStrike" kern="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黑体" panose="02010609060101010101" charset="-122"/>
              <a:cs typeface="+mj-cs"/>
            </a:endParaRP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1447800" y="1981200"/>
            <a:ext cx="3581400" cy="579438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黑体" panose="02010609060101010101" charset="-122"/>
                <a:cs typeface="+mn-cs"/>
              </a:rPr>
              <a:t>或逻辑（逻辑加）</a:t>
            </a:r>
            <a:endParaRPr kumimoji="0" lang="zh-CN" altLang="en-US" sz="3200" b="1" kern="120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1828800" y="2743200"/>
            <a:ext cx="4572000" cy="3276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anose="020B0604030504040204" pitchFamily="34" charset="0"/>
                <a:ea typeface="幼圆" panose="02010509060101010101" pitchFamily="49" charset="-122"/>
                <a:cs typeface="+mn-cs"/>
              </a:rPr>
              <a:t>表达式</a:t>
            </a: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altLang="zh-CN" sz="2800" b="1" i="1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 Bold Italic" panose="02020503050405090304" charset="0"/>
                <a:ea typeface="幼圆" panose="02010509060101010101" pitchFamily="49" charset="-122"/>
                <a:cs typeface="Times New Roman Bold Italic" panose="02020503050405090304" charset="0"/>
                <a:sym typeface="+mn-ea"/>
              </a:rPr>
              <a:t>         F </a:t>
            </a:r>
            <a:r>
              <a:rPr lang="en-US" altLang="zh-CN" sz="2800" b="1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 Regular" panose="02020503050405090304" charset="0"/>
                <a:ea typeface="幼圆" panose="02010509060101010101" pitchFamily="49" charset="-122"/>
                <a:cs typeface="Times New Roman Regular" panose="02020503050405090304" charset="0"/>
                <a:sym typeface="+mn-ea"/>
              </a:rPr>
              <a:t>= </a:t>
            </a:r>
            <a:r>
              <a:rPr lang="en-US" altLang="zh-CN" sz="2800" b="1" i="1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 Bold Italic" panose="02020503050405090304" charset="0"/>
                <a:ea typeface="幼圆" panose="02010509060101010101" pitchFamily="49" charset="-122"/>
                <a:cs typeface="Times New Roman Bold Italic" panose="02020503050405090304" charset="0"/>
                <a:sym typeface="+mn-ea"/>
              </a:rPr>
              <a:t>A+B </a:t>
            </a: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anose="020B0604030504040204" pitchFamily="34" charset="0"/>
                <a:ea typeface="幼圆" panose="02010509060101010101" pitchFamily="49" charset="-122"/>
                <a:cs typeface="+mn-cs"/>
              </a:rPr>
              <a:t>运算规则</a:t>
            </a: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altLang="zh-CN" sz="2800" b="1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 Bold" panose="02020503050405090304" charset="0"/>
                <a:ea typeface="幼圆" panose="02010509060101010101" pitchFamily="49" charset="-122"/>
                <a:cs typeface="Times New Roman Bold" panose="02020503050405090304" charset="0"/>
                <a:sym typeface="+mn-ea"/>
              </a:rPr>
              <a:t>0</a:t>
            </a:r>
            <a:r>
              <a:rPr lang="en-US" altLang="zh-CN" sz="2800" b="1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 Regular" panose="02020503050405090304" charset="0"/>
                <a:ea typeface="幼圆" panose="02010509060101010101" pitchFamily="49" charset="-122"/>
                <a:cs typeface="Times New Roman Regular" panose="02020503050405090304" charset="0"/>
                <a:sym typeface="+mn-ea"/>
              </a:rPr>
              <a:t>+</a:t>
            </a:r>
            <a:r>
              <a:rPr lang="en-US" altLang="zh-CN" sz="2800" b="1" i="1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 Bold Italic" panose="02020503050405090304" charset="0"/>
                <a:ea typeface="幼圆" panose="02010509060101010101" pitchFamily="49" charset="-122"/>
                <a:cs typeface="Times New Roman Bold Italic" panose="02020503050405090304" charset="0"/>
                <a:sym typeface="+mn-ea"/>
              </a:rPr>
              <a:t>A</a:t>
            </a:r>
            <a:r>
              <a:rPr lang="en-US" altLang="zh-CN" sz="2800" b="1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=</a:t>
            </a:r>
            <a:r>
              <a:rPr lang="en-US" altLang="zh-CN" sz="2800" b="1" i="1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 Bold Italic" panose="02020503050405090304" charset="0"/>
                <a:ea typeface="幼圆" panose="02010509060101010101" pitchFamily="49" charset="-122"/>
                <a:cs typeface="Times New Roman Bold Italic" panose="02020503050405090304" charset="0"/>
                <a:sym typeface="+mn-ea"/>
              </a:rPr>
              <a:t>A</a:t>
            </a:r>
            <a:r>
              <a:rPr lang="zh-CN" altLang="en-US" sz="2800" b="1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，</a:t>
            </a:r>
            <a:r>
              <a:rPr lang="en-US" altLang="zh-CN" sz="2800" b="1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 Bold" panose="02020503050405090304" charset="0"/>
                <a:ea typeface="幼圆" panose="02010509060101010101" pitchFamily="49" charset="-122"/>
                <a:cs typeface="Times New Roman Bold" panose="02020503050405090304" charset="0"/>
                <a:sym typeface="+mn-ea"/>
              </a:rPr>
              <a:t>1+</a:t>
            </a:r>
            <a:r>
              <a:rPr lang="en-US" altLang="zh-CN" sz="2800" b="1" i="1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 Bold Italic" panose="02020503050405090304" charset="0"/>
                <a:ea typeface="幼圆" panose="02010509060101010101" pitchFamily="49" charset="-122"/>
                <a:cs typeface="Times New Roman Bold Italic" panose="02020503050405090304" charset="0"/>
                <a:sym typeface="+mn-ea"/>
              </a:rPr>
              <a:t>A</a:t>
            </a:r>
            <a:r>
              <a:rPr lang="en-US" altLang="zh-CN" sz="2800" b="1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=</a:t>
            </a:r>
            <a:r>
              <a:rPr lang="en-US" altLang="zh-CN" sz="2800" b="1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 Bold" panose="02020503050405090304" charset="0"/>
                <a:ea typeface="幼圆" panose="02010509060101010101" pitchFamily="49" charset="-122"/>
                <a:cs typeface="Times New Roman Bold" panose="02020503050405090304" charset="0"/>
                <a:sym typeface="+mn-ea"/>
              </a:rPr>
              <a:t>1, </a:t>
            </a:r>
            <a:r>
              <a:rPr lang="en-US" altLang="zh-CN" sz="2800" b="1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Times New Roman Bold" panose="02020503050405090304" charset="0"/>
                <a:ea typeface="幼圆" panose="02010509060101010101" pitchFamily="49" charset="-122"/>
                <a:cs typeface="Times New Roman Bold" panose="02020503050405090304" charset="0"/>
                <a:sym typeface="+mn-ea"/>
              </a:rPr>
              <a:t>1+1=1</a:t>
            </a:r>
            <a:endParaRPr kumimoji="0" lang="zh-CN" altLang="en-US" sz="2800" b="1" i="1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 Bold Italic" panose="02020503050405090304" charset="0"/>
              <a:ea typeface="幼圆" panose="02010509060101010101" pitchFamily="49" charset="-122"/>
              <a:cs typeface="Times New Roman Bold Italic" panose="02020503050405090304" charset="0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22533" name="Rectangle 5"/>
          <p:cNvSpPr/>
          <p:nvPr/>
        </p:nvSpPr>
        <p:spPr>
          <a:xfrm>
            <a:off x="0" y="2952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22534" name="Rectangle 6"/>
          <p:cNvSpPr/>
          <p:nvPr/>
        </p:nvSpPr>
        <p:spPr>
          <a:xfrm>
            <a:off x="0" y="31146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ahoma" panose="020B0604030504040204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j-cs"/>
              </a:rPr>
              <a:t>2.2</a:t>
            </a:r>
            <a:r>
              <a:rPr kumimoji="0" lang="en-US" altLang="zh-CN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 </a:t>
            </a:r>
            <a:r>
              <a:rPr kumimoji="0" lang="zh-CN" altLang="en-US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常用逻辑运算</a:t>
            </a:r>
            <a:endParaRPr kumimoji="0" lang="zh-CN" altLang="en-US" sz="4400" b="1" i="0" u="none" strike="noStrike" kern="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黑体" panose="02010609060101010101" charset="-122"/>
              <a:cs typeface="+mj-cs"/>
            </a:endParaRP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1447800" y="1981200"/>
            <a:ext cx="3581400" cy="579438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黑体" panose="02010609060101010101" charset="-122"/>
                <a:cs typeface="+mn-cs"/>
              </a:rPr>
              <a:t>或逻辑（逻辑加）</a:t>
            </a:r>
            <a:endParaRPr kumimoji="0" lang="zh-CN" altLang="en-US" sz="3200" b="1" kern="120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1219200" y="2596515"/>
            <a:ext cx="4572000" cy="16706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ahoma" panose="020B0604030504040204" pitchFamily="34" charset="0"/>
                <a:ea typeface="幼圆" panose="02010509060101010101" pitchFamily="49" charset="-122"/>
                <a:cs typeface="+mn-cs"/>
              </a:rPr>
              <a:t>逻辑符号</a:t>
            </a:r>
            <a:endParaRPr kumimoji="0" lang="zh-CN" altLang="en-US" sz="2800" b="1" i="0" u="none" strike="noStrike" kern="120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Tahom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endParaRPr kumimoji="0" lang="zh-CN" altLang="en-US" sz="2800" b="1" i="0" u="none" strike="noStrike" kern="120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Tahom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8198" name="Rectangle 5"/>
          <p:cNvSpPr/>
          <p:nvPr/>
        </p:nvSpPr>
        <p:spPr>
          <a:xfrm>
            <a:off x="0" y="295656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8199" name="Rectangle 6"/>
          <p:cNvSpPr/>
          <p:nvPr/>
        </p:nvSpPr>
        <p:spPr>
          <a:xfrm>
            <a:off x="0" y="31146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ahoma" panose="020B0604030504040204" pitchFamily="34" charset="0"/>
            </a:endParaRPr>
          </a:p>
        </p:txBody>
      </p:sp>
      <p:graphicFrame>
        <p:nvGraphicFramePr>
          <p:cNvPr id="8194" name="Object 9"/>
          <p:cNvGraphicFramePr/>
          <p:nvPr>
            <p:ph idx="1"/>
          </p:nvPr>
        </p:nvGraphicFramePr>
        <p:xfrm>
          <a:off x="2057400" y="3352800"/>
          <a:ext cx="6172200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3225800" imgH="880745" progId="Visio.Drawing.11">
                  <p:embed/>
                </p:oleObj>
              </mc:Choice>
              <mc:Fallback>
                <p:oleObj name="" r:id="rId1" imgW="3225800" imgH="880745" progId="Visio.Drawing.11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57400" y="3352800"/>
                        <a:ext cx="6172200" cy="167005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j-cs"/>
              </a:rPr>
              <a:t>2.2</a:t>
            </a:r>
            <a:r>
              <a:rPr kumimoji="0" lang="en-US" altLang="zh-CN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 </a:t>
            </a:r>
            <a:r>
              <a:rPr kumimoji="0" lang="zh-CN" altLang="en-US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常用逻辑运算</a:t>
            </a:r>
            <a:endParaRPr kumimoji="0" lang="zh-CN" altLang="en-US" sz="4400" b="1" i="0" u="none" strike="noStrike" kern="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黑体" panose="02010609060101010101" charset="-122"/>
              <a:cs typeface="+mj-cs"/>
            </a:endParaRP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1371600" y="1905000"/>
            <a:ext cx="1524000" cy="579438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</a:ln>
          <a:effectLst/>
        </p:spPr>
        <p:txBody>
          <a:bodyPr>
            <a:spAutoFit/>
            <a:scene3d>
              <a:camera prst="orthographicFront"/>
              <a:lightRig rig="threePt" dir="t"/>
            </a:scene3d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黑体" panose="02010609060101010101" charset="-122"/>
                <a:cs typeface="+mn-cs"/>
              </a:rPr>
              <a:t>非逻辑</a:t>
            </a:r>
            <a:endParaRPr kumimoji="0" lang="zh-CN" altLang="en-US" sz="3200" b="1" kern="120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1600200" y="2667000"/>
            <a:ext cx="1598613" cy="23145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anose="020B0604030504040204" pitchFamily="34" charset="0"/>
                <a:ea typeface="幼圆" panose="02010509060101010101" pitchFamily="49" charset="-122"/>
                <a:cs typeface="+mn-cs"/>
              </a:rPr>
              <a:t>定义</a:t>
            </a: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anose="020B0604030504040204" pitchFamily="34" charset="0"/>
                <a:ea typeface="幼圆" panose="02010509060101010101" pitchFamily="49" charset="-122"/>
                <a:cs typeface="+mn-cs"/>
              </a:rPr>
              <a:t>例子</a:t>
            </a: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anose="020B0604030504040204" pitchFamily="34" charset="0"/>
                <a:ea typeface="幼圆" panose="02010509060101010101" pitchFamily="49" charset="-122"/>
                <a:cs typeface="+mn-cs"/>
              </a:rPr>
              <a:t>真值表</a:t>
            </a: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endParaRPr kumimoji="0" lang="en-US" altLang="zh-CN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9222" name="Rectangle 5"/>
          <p:cNvSpPr/>
          <p:nvPr/>
        </p:nvSpPr>
        <p:spPr>
          <a:xfrm>
            <a:off x="0" y="2952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9223" name="Rectangle 6"/>
          <p:cNvSpPr/>
          <p:nvPr/>
        </p:nvSpPr>
        <p:spPr>
          <a:xfrm>
            <a:off x="0" y="27717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ahoma" panose="020B0604030504040204" pitchFamily="34" charset="0"/>
            </a:endParaRPr>
          </a:p>
        </p:txBody>
      </p:sp>
      <p:graphicFrame>
        <p:nvGraphicFramePr>
          <p:cNvPr id="9218" name="Object 7"/>
          <p:cNvGraphicFramePr/>
          <p:nvPr>
            <p:ph idx="1"/>
          </p:nvPr>
        </p:nvGraphicFramePr>
        <p:xfrm>
          <a:off x="4191000" y="2819400"/>
          <a:ext cx="3505200" cy="196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" imgW="1744345" imgH="982345" progId="Visio.Drawing.11">
                  <p:embed/>
                </p:oleObj>
              </mc:Choice>
              <mc:Fallback>
                <p:oleObj name="" r:id="rId1" imgW="1744345" imgH="982345" progId="Visio.Drawing.11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91000" y="2819400"/>
                        <a:ext cx="3505200" cy="1960563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ldLvl="0" animBg="1"/>
      <p:bldP spid="2867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j-cs"/>
              </a:rPr>
              <a:t>2.2</a:t>
            </a:r>
            <a:r>
              <a:rPr kumimoji="0" lang="en-US" altLang="zh-CN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 </a:t>
            </a:r>
            <a:r>
              <a:rPr kumimoji="0" lang="zh-CN" altLang="en-US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常用逻辑运算</a:t>
            </a:r>
            <a:endParaRPr kumimoji="0" lang="zh-CN" altLang="en-US" sz="4400" b="1" i="0" u="none" strike="noStrike" kern="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黑体" panose="02010609060101010101" charset="-122"/>
              <a:cs typeface="+mj-cs"/>
            </a:endParaRPr>
          </a:p>
        </p:txBody>
      </p:sp>
      <p:graphicFrame>
        <p:nvGraphicFramePr>
          <p:cNvPr id="10242" name="Object 3"/>
          <p:cNvGraphicFramePr/>
          <p:nvPr>
            <p:ph idx="1"/>
          </p:nvPr>
        </p:nvGraphicFramePr>
        <p:xfrm>
          <a:off x="3048000" y="2819400"/>
          <a:ext cx="3810000" cy="298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1303655" imgH="1024255" progId="Visio.Drawing.11">
                  <p:embed/>
                </p:oleObj>
              </mc:Choice>
              <mc:Fallback>
                <p:oleObj name="" r:id="rId1" imgW="1303655" imgH="1024255" progId="Visio.Drawing.11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48000" y="2819400"/>
                        <a:ext cx="3810000" cy="29813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1219200" y="2057400"/>
            <a:ext cx="297180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3200" b="1" kern="1200" cap="none" spc="0" normalizeH="0" baseline="0" noProof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charset="-122"/>
                <a:cs typeface="+mn-cs"/>
              </a:rPr>
              <a:t>非逻辑真值表</a:t>
            </a:r>
            <a:endParaRPr kumimoji="0" lang="zh-CN" altLang="en-US" sz="3200" b="1" kern="1200" cap="none" spc="0" normalizeH="0" baseline="0" noProof="0" smtClean="0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29701" name="Text Box 5"/>
          <p:cNvSpPr txBox="1"/>
          <p:nvPr/>
        </p:nvSpPr>
        <p:spPr>
          <a:xfrm>
            <a:off x="3581400" y="3962400"/>
            <a:ext cx="2590800" cy="7794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42900" indent="-342900">
              <a:spcBef>
                <a:spcPct val="50000"/>
              </a:spcBef>
            </a:pPr>
            <a:r>
              <a:rPr lang="en-US" altLang="zh-CN" dirty="0">
                <a:latin typeface="Tahoma" panose="020B0604030504040204" pitchFamily="34" charset="0"/>
              </a:rPr>
              <a:t>   0                      1</a:t>
            </a:r>
            <a:endParaRPr lang="en-US" altLang="zh-CN" dirty="0">
              <a:latin typeface="Tahoma" panose="020B060403050404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altLang="zh-CN" dirty="0">
                <a:latin typeface="Tahoma" panose="020B0604030504040204" pitchFamily="34" charset="0"/>
              </a:rPr>
              <a:t>   1                      0</a:t>
            </a:r>
            <a:endParaRPr lang="en-US" altLang="zh-CN" dirty="0">
              <a:latin typeface="Tahoma" panose="020B0604030504040204" pitchFamily="34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j-cs"/>
              </a:rPr>
              <a:t>2.2 </a:t>
            </a:r>
            <a:r>
              <a:rPr kumimoji="0" lang="zh-CN" altLang="en-US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常用逻辑运算</a:t>
            </a:r>
            <a:endParaRPr kumimoji="0" lang="zh-CN" altLang="en-US" sz="4400" b="1" i="0" u="none" strike="noStrike" kern="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黑体" panose="02010609060101010101" charset="-122"/>
              <a:cs typeface="+mj-cs"/>
            </a:endParaRPr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1447800" y="1981200"/>
            <a:ext cx="3581400" cy="58356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黑体" panose="02010609060101010101" charset="-122"/>
                <a:cs typeface="+mn-cs"/>
              </a:rPr>
              <a:t>非逻辑</a:t>
            </a:r>
            <a:endParaRPr kumimoji="0" lang="zh-CN" altLang="en-US" sz="3200" b="1" kern="120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310005" y="2721610"/>
            <a:ext cx="4572000" cy="7861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anose="020B0604030504040204" pitchFamily="34" charset="0"/>
                <a:ea typeface="幼圆" panose="02010509060101010101" pitchFamily="49" charset="-122"/>
                <a:cs typeface="+mn-cs"/>
              </a:rPr>
              <a:t>逻辑符号</a:t>
            </a: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endParaRPr kumimoji="0" lang="en-US" altLang="zh-CN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11270" name="Rectangle 5"/>
          <p:cNvSpPr/>
          <p:nvPr/>
        </p:nvSpPr>
        <p:spPr>
          <a:xfrm>
            <a:off x="0" y="2952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11271" name="Rectangle 6"/>
          <p:cNvSpPr/>
          <p:nvPr/>
        </p:nvSpPr>
        <p:spPr>
          <a:xfrm>
            <a:off x="0" y="31146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ahoma" panose="020B0604030504040204" pitchFamily="34" charset="0"/>
            </a:endParaRPr>
          </a:p>
        </p:txBody>
      </p:sp>
      <p:graphicFrame>
        <p:nvGraphicFramePr>
          <p:cNvPr id="11266" name="Object 7"/>
          <p:cNvGraphicFramePr/>
          <p:nvPr>
            <p:ph idx="1"/>
          </p:nvPr>
        </p:nvGraphicFramePr>
        <p:xfrm>
          <a:off x="1547495" y="3344545"/>
          <a:ext cx="5729288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3268345" imgH="956945" progId="Visio.Drawing.11">
                  <p:embed/>
                </p:oleObj>
              </mc:Choice>
              <mc:Fallback>
                <p:oleObj name="" r:id="rId1" imgW="3268345" imgH="956945" progId="Visio.Drawing.11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47495" y="3344545"/>
                        <a:ext cx="5729288" cy="167005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j-cs"/>
              </a:rPr>
              <a:t>2.2 </a:t>
            </a:r>
            <a:r>
              <a:rPr kumimoji="0" lang="zh-CN" altLang="en-US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常用逻辑运算</a:t>
            </a:r>
            <a:endParaRPr kumimoji="0" lang="zh-CN" altLang="en-US" sz="4400" b="1" i="0" u="none" strike="noStrike" kern="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黑体" panose="02010609060101010101" charset="-122"/>
              <a:cs typeface="+mj-cs"/>
            </a:endParaRP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1447800" y="1981200"/>
            <a:ext cx="1600200" cy="579438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黑体" panose="02010609060101010101" charset="-122"/>
                <a:cs typeface="+mn-cs"/>
              </a:rPr>
              <a:t>非逻辑</a:t>
            </a:r>
            <a:endParaRPr kumimoji="0" lang="zh-CN" altLang="en-US" sz="3200" b="1" kern="1200" cap="none" spc="0" normalizeH="0" baseline="0" noProof="0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1828800" y="2743200"/>
            <a:ext cx="4572000" cy="3276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anose="020B0604030504040204" pitchFamily="34" charset="0"/>
                <a:ea typeface="幼圆" panose="02010509060101010101" pitchFamily="49" charset="-122"/>
                <a:cs typeface="+mn-cs"/>
              </a:rPr>
              <a:t>表达式</a:t>
            </a: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anose="020B0604030504040204" pitchFamily="34" charset="0"/>
                <a:ea typeface="幼圆" panose="02010509060101010101" pitchFamily="49" charset="-122"/>
                <a:cs typeface="+mn-cs"/>
              </a:rPr>
              <a:t>运算规则</a:t>
            </a:r>
            <a:endParaRPr kumimoji="0" lang="en-US" altLang="zh-CN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23558" name="Rectangle 6"/>
          <p:cNvSpPr/>
          <p:nvPr/>
        </p:nvSpPr>
        <p:spPr>
          <a:xfrm>
            <a:off x="0" y="31146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ahoma" panose="020B0604030504040204" pitchFamily="34" charset="0"/>
            </a:endParaRPr>
          </a:p>
        </p:txBody>
      </p:sp>
      <p:pic>
        <p:nvPicPr>
          <p:cNvPr id="2" name="334E55B0-647D-440b-865C-3EC943EB4CBC-1" descr="wpsoffi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4940" y="3377565"/>
            <a:ext cx="1213485" cy="360045"/>
          </a:xfrm>
          <a:prstGeom prst="rect">
            <a:avLst/>
          </a:prstGeom>
        </p:spPr>
      </p:pic>
      <p:pic>
        <p:nvPicPr>
          <p:cNvPr id="3" name="334E55B0-647D-440b-865C-3EC943EB4CBC-2" descr="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648200"/>
            <a:ext cx="1932305" cy="419100"/>
          </a:xfrm>
          <a:prstGeom prst="rect">
            <a:avLst/>
          </a:prstGeom>
        </p:spPr>
      </p:pic>
      <p:pic>
        <p:nvPicPr>
          <p:cNvPr id="4" name="334E55B0-647D-440b-865C-3EC943EB4CBC-3" descr="/private/var/folders/37/75499gbs0bn8df8p0_v4gz180000gn/T/com.kingsoft.wpsoffice.mac/wpsoffice.OfDaXB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4647883"/>
            <a:ext cx="1932305" cy="401955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33600" y="5334000"/>
          <a:ext cx="1210945" cy="681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4" imgW="405765" imgH="228600" progId="Equation.KSEE3">
                  <p:embed/>
                </p:oleObj>
              </mc:Choice>
              <mc:Fallback>
                <p:oleObj name="" r:id="rId4" imgW="405765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3600" y="5334000"/>
                        <a:ext cx="1210945" cy="681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42398" y="5352098"/>
          <a:ext cx="94615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6" imgW="316865" imgH="215900" progId="Equation.KSEE3">
                  <p:embed/>
                </p:oleObj>
              </mc:Choice>
              <mc:Fallback>
                <p:oleObj name="" r:id="rId6" imgW="316865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42398" y="5352098"/>
                        <a:ext cx="946150" cy="64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486083" y="5371148"/>
          <a:ext cx="94615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8" imgW="316865" imgH="215900" progId="Equation.KSEE3">
                  <p:embed/>
                </p:oleObj>
              </mc:Choice>
              <mc:Fallback>
                <p:oleObj name="" r:id="rId8" imgW="316865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86083" y="5371148"/>
                        <a:ext cx="946150" cy="64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0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027430" y="374650"/>
            <a:ext cx="7792720" cy="699770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j-cs"/>
              </a:rPr>
              <a:t>2.2 </a:t>
            </a:r>
            <a:r>
              <a:rPr kumimoji="0" lang="zh-CN" altLang="en-US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常用逻辑运算</a:t>
            </a:r>
            <a:endParaRPr kumimoji="0" lang="zh-CN" altLang="en-US" sz="4400" b="1" i="0" u="none" strike="noStrike" kern="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黑体" panose="02010609060101010101" charset="-122"/>
              <a:cs typeface="+mj-cs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502285" y="1120140"/>
            <a:ext cx="8139430" cy="46640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复合逻辑运算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n-cs"/>
              </a:rPr>
              <a:t>    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黑体" panose="02010609060101010101" charset="-122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026160" y="2064703"/>
            <a:ext cx="3722688" cy="1033462"/>
            <a:chOff x="900" y="7463"/>
            <a:chExt cx="5862" cy="1626"/>
          </a:xfrm>
        </p:grpSpPr>
        <p:sp>
          <p:nvSpPr>
            <p:cNvPr id="22585" name="直接连接符 123992"/>
            <p:cNvSpPr/>
            <p:nvPr/>
          </p:nvSpPr>
          <p:spPr>
            <a:xfrm>
              <a:off x="1622" y="7952"/>
              <a:ext cx="809" cy="0"/>
            </a:xfrm>
            <a:prstGeom prst="line">
              <a:avLst/>
            </a:prstGeom>
            <a:ln w="28575" cap="flat" cmpd="sng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586" name="直接连接符 123993"/>
            <p:cNvSpPr/>
            <p:nvPr/>
          </p:nvSpPr>
          <p:spPr>
            <a:xfrm>
              <a:off x="1598" y="8637"/>
              <a:ext cx="809" cy="0"/>
            </a:xfrm>
            <a:prstGeom prst="line">
              <a:avLst/>
            </a:prstGeom>
            <a:ln w="28575" cap="flat" cmpd="sng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587" name="直接连接符 123994"/>
            <p:cNvSpPr/>
            <p:nvPr/>
          </p:nvSpPr>
          <p:spPr>
            <a:xfrm>
              <a:off x="3626" y="8219"/>
              <a:ext cx="780" cy="0"/>
            </a:xfrm>
            <a:prstGeom prst="line">
              <a:avLst/>
            </a:prstGeom>
            <a:ln w="28575" cap="flat" cmpd="sng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588" name="文本框 123995"/>
            <p:cNvSpPr txBox="1"/>
            <p:nvPr/>
          </p:nvSpPr>
          <p:spPr>
            <a:xfrm>
              <a:off x="900" y="7463"/>
              <a:ext cx="662" cy="8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indent="0" algn="ctr"/>
              <a:r>
                <a:rPr lang="en-US" altLang="zh-CN" sz="2800" b="1" i="1">
                  <a:ln>
                    <a:noFill/>
                  </a:ln>
                  <a:latin typeface="Times New Roman" panose="02020603050405020304" pitchFamily="18" charset="0"/>
                  <a:ea typeface="楷体_GB2312" pitchFamily="49" charset="-122"/>
                </a:rPr>
                <a:t>A</a:t>
              </a:r>
              <a:endParaRPr lang="en-US" altLang="zh-CN" sz="2800" b="1" i="1">
                <a:ln>
                  <a:noFill/>
                </a:ln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2589" name="文本框 123996"/>
            <p:cNvSpPr txBox="1"/>
            <p:nvPr/>
          </p:nvSpPr>
          <p:spPr>
            <a:xfrm>
              <a:off x="902" y="8273"/>
              <a:ext cx="638" cy="8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indent="0" algn="ctr"/>
              <a:r>
                <a:rPr lang="en-US" altLang="zh-CN" sz="2800" b="1" i="1">
                  <a:latin typeface="Times New Roman" panose="02020603050405020304" pitchFamily="18" charset="0"/>
                  <a:ea typeface="楷体_GB2312" pitchFamily="49" charset="-122"/>
                </a:rPr>
                <a:t>B</a:t>
              </a:r>
              <a:endParaRPr lang="en-US" altLang="zh-CN" sz="2800" b="1" i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2590" name="矩形 123997"/>
            <p:cNvSpPr/>
            <p:nvPr/>
          </p:nvSpPr>
          <p:spPr>
            <a:xfrm>
              <a:off x="2416" y="7562"/>
              <a:ext cx="994" cy="1426"/>
            </a:xfrm>
            <a:prstGeom prst="rect">
              <a:avLst/>
            </a:prstGeom>
            <a:noFill/>
            <a:ln w="38100" cap="flat" cmpd="sng">
              <a:solidFill>
                <a:srgbClr val="0033C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pPr indent="0" algn="ctr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591" name="文本框 123998"/>
            <p:cNvSpPr txBox="1"/>
            <p:nvPr/>
          </p:nvSpPr>
          <p:spPr>
            <a:xfrm>
              <a:off x="2558" y="7546"/>
              <a:ext cx="758" cy="8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indent="0" algn="ctr" eaLnBrk="0" hangingPunct="0"/>
              <a:r>
                <a:rPr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800" b="1">
                <a:solidFill>
                  <a:srgbClr val="0033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592" name="椭圆 124000"/>
            <p:cNvSpPr/>
            <p:nvPr/>
          </p:nvSpPr>
          <p:spPr>
            <a:xfrm>
              <a:off x="3410" y="8106"/>
              <a:ext cx="207" cy="202"/>
            </a:xfrm>
            <a:prstGeom prst="ellipse">
              <a:avLst/>
            </a:prstGeom>
            <a:noFill/>
            <a:ln w="38100" cap="flat" cmpd="sng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indent="0" algn="ctr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2593" name="对象 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652" y="7702"/>
            <a:ext cx="2111" cy="7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8" name="" r:id="rId1" imgW="609600" imgH="203200" progId="Equation.KSEE3">
                    <p:embed/>
                  </p:oleObj>
                </mc:Choice>
                <mc:Fallback>
                  <p:oleObj name="" r:id="rId1" imgW="609600" imgH="203200" progId="Equation.KSEE3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652" y="7702"/>
                          <a:ext cx="2111" cy="7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组合 17"/>
          <p:cNvGrpSpPr/>
          <p:nvPr/>
        </p:nvGrpSpPr>
        <p:grpSpPr>
          <a:xfrm>
            <a:off x="5406708" y="2045653"/>
            <a:ext cx="3684587" cy="1069975"/>
            <a:chOff x="778" y="9183"/>
            <a:chExt cx="5801" cy="1684"/>
          </a:xfrm>
        </p:grpSpPr>
        <p:grpSp>
          <p:nvGrpSpPr>
            <p:cNvPr id="22595" name="组合 124011"/>
            <p:cNvGrpSpPr/>
            <p:nvPr/>
          </p:nvGrpSpPr>
          <p:grpSpPr>
            <a:xfrm>
              <a:off x="777" y="9183"/>
              <a:ext cx="3553" cy="1685"/>
              <a:chOff x="183" y="1935"/>
              <a:chExt cx="1501" cy="765"/>
            </a:xfrm>
          </p:grpSpPr>
          <p:sp>
            <p:nvSpPr>
              <p:cNvPr id="22596" name="椭圆 124012"/>
              <p:cNvSpPr/>
              <p:nvPr/>
            </p:nvSpPr>
            <p:spPr>
              <a:xfrm>
                <a:off x="1282" y="2249"/>
                <a:ext cx="86" cy="87"/>
              </a:xfrm>
              <a:prstGeom prst="ellipse">
                <a:avLst/>
              </a:prstGeom>
              <a:noFill/>
              <a:ln w="38100" cap="flat" cmpd="sng">
                <a:solidFill>
                  <a:srgbClr val="0033C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indent="0" algn="ctr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597" name="直接连接符 124013"/>
              <p:cNvSpPr/>
              <p:nvPr/>
            </p:nvSpPr>
            <p:spPr>
              <a:xfrm>
                <a:off x="536" y="2170"/>
                <a:ext cx="336" cy="0"/>
              </a:xfrm>
              <a:prstGeom prst="line">
                <a:avLst/>
              </a:prstGeom>
              <a:ln w="28575" cap="flat" cmpd="sng">
                <a:solidFill>
                  <a:srgbClr val="0033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98" name="直接连接符 124014"/>
              <p:cNvSpPr/>
              <p:nvPr/>
            </p:nvSpPr>
            <p:spPr>
              <a:xfrm>
                <a:off x="526" y="2473"/>
                <a:ext cx="336" cy="0"/>
              </a:xfrm>
              <a:prstGeom prst="line">
                <a:avLst/>
              </a:prstGeom>
              <a:ln w="28575" cap="flat" cmpd="sng">
                <a:solidFill>
                  <a:srgbClr val="0033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99" name="直接连接符 124015"/>
              <p:cNvSpPr/>
              <p:nvPr/>
            </p:nvSpPr>
            <p:spPr>
              <a:xfrm>
                <a:off x="1360" y="2299"/>
                <a:ext cx="324" cy="0"/>
              </a:xfrm>
              <a:prstGeom prst="line">
                <a:avLst/>
              </a:prstGeom>
              <a:ln w="28575" cap="flat" cmpd="sng">
                <a:solidFill>
                  <a:srgbClr val="0033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600" name="文本框 124016"/>
              <p:cNvSpPr txBox="1"/>
              <p:nvPr/>
            </p:nvSpPr>
            <p:spPr>
              <a:xfrm>
                <a:off x="183" y="1935"/>
                <a:ext cx="280" cy="37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 indent="0" algn="ctr"/>
                <a:r>
                  <a:rPr lang="en-US" altLang="zh-CN" sz="2800" b="1" i="1">
                    <a:latin typeface="Times New Roman" panose="02020603050405020304" pitchFamily="18" charset="0"/>
                    <a:ea typeface="楷体_GB2312" pitchFamily="49" charset="-122"/>
                  </a:rPr>
                  <a:t>A</a:t>
                </a:r>
                <a:endParaRPr lang="en-US" altLang="zh-CN" sz="2800" b="1" i="1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22601" name="文本框 124017"/>
              <p:cNvSpPr txBox="1"/>
              <p:nvPr/>
            </p:nvSpPr>
            <p:spPr>
              <a:xfrm>
                <a:off x="183" y="2329"/>
                <a:ext cx="265" cy="37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indent="0" algn="ctr"/>
                <a:r>
                  <a:rPr lang="en-US" altLang="zh-CN" sz="2800" b="1" i="1">
                    <a:latin typeface="Times New Roman" panose="02020603050405020304" pitchFamily="18" charset="0"/>
                    <a:ea typeface="楷体_GB2312" pitchFamily="49" charset="-122"/>
                  </a:rPr>
                  <a:t>B</a:t>
                </a:r>
                <a:endParaRPr lang="en-US" altLang="zh-CN" sz="2800" b="1" i="1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22602" name="矩形 124018"/>
              <p:cNvSpPr/>
              <p:nvPr/>
            </p:nvSpPr>
            <p:spPr>
              <a:xfrm>
                <a:off x="866" y="1998"/>
                <a:ext cx="413" cy="630"/>
              </a:xfrm>
              <a:prstGeom prst="rect">
                <a:avLst/>
              </a:prstGeom>
              <a:noFill/>
              <a:ln w="38100" cap="flat" cmpd="sng">
                <a:solidFill>
                  <a:srgbClr val="0033CC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pPr indent="0" algn="ctr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2603" name="组合 15"/>
            <p:cNvGrpSpPr/>
            <p:nvPr/>
          </p:nvGrpSpPr>
          <p:grpSpPr>
            <a:xfrm>
              <a:off x="2347" y="9379"/>
              <a:ext cx="4232" cy="873"/>
              <a:chOff x="2347" y="9379"/>
              <a:chExt cx="4232" cy="873"/>
            </a:xfrm>
          </p:grpSpPr>
          <p:sp>
            <p:nvSpPr>
              <p:cNvPr id="22604" name="矩形 124020"/>
              <p:cNvSpPr/>
              <p:nvPr/>
            </p:nvSpPr>
            <p:spPr>
              <a:xfrm>
                <a:off x="2347" y="9379"/>
                <a:ext cx="1127" cy="81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90000" tIns="46800" rIns="90000" bIns="46800" anchor="t">
                <a:spAutoFit/>
              </a:bodyPr>
              <a:p>
                <a:pPr indent="0" algn="ctr"/>
                <a:r>
                  <a:rPr lang="en-US" altLang="zh-CN" sz="2800" b="1">
                    <a:solidFill>
                      <a:srgbClr val="0033CC"/>
                    </a:solidFill>
                    <a:latin typeface="Times New Roman" panose="02020603050405020304" pitchFamily="18" charset="0"/>
                  </a:rPr>
                  <a:t>≥1</a:t>
                </a:r>
                <a:endParaRPr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22605" name="对象 7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4383" y="9548"/>
              <a:ext cx="2197" cy="7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6" name="" r:id="rId3" imgW="634365" imgH="203200" progId="Equation.KSEE3">
                      <p:embed/>
                    </p:oleObj>
                  </mc:Choice>
                  <mc:Fallback>
                    <p:oleObj name="" r:id="rId3" imgW="634365" imgH="203200" progId="Equation.KSEE3">
                      <p:embed/>
                      <p:pic>
                        <p:nvPicPr>
                          <p:cNvPr id="0" name="图片 3095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4383" y="9548"/>
                            <a:ext cx="2197" cy="70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24052" name="组合 124051"/>
          <p:cNvGrpSpPr/>
          <p:nvPr/>
        </p:nvGrpSpPr>
        <p:grpSpPr>
          <a:xfrm>
            <a:off x="2586038" y="3145790"/>
            <a:ext cx="3941762" cy="1690688"/>
            <a:chOff x="2925" y="960"/>
            <a:chExt cx="2483" cy="1065"/>
          </a:xfrm>
        </p:grpSpPr>
        <p:graphicFrame>
          <p:nvGraphicFramePr>
            <p:cNvPr id="22531" name="对象 124021"/>
            <p:cNvGraphicFramePr/>
            <p:nvPr/>
          </p:nvGraphicFramePr>
          <p:xfrm>
            <a:off x="4289" y="1114"/>
            <a:ext cx="1119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" r:id="rId5" imgW="723900" imgH="190500" progId="Equation.DSMT4">
                    <p:embed/>
                  </p:oleObj>
                </mc:Choice>
                <mc:Fallback>
                  <p:oleObj name="" r:id="rId5" imgW="723900" imgH="190500" progId="Equation.DSMT4">
                    <p:embed/>
                    <p:pic>
                      <p:nvPicPr>
                        <p:cNvPr id="0" name="图片 3084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289" y="1114"/>
                          <a:ext cx="1119" cy="29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2532" name="组合 124050"/>
            <p:cNvGrpSpPr/>
            <p:nvPr/>
          </p:nvGrpSpPr>
          <p:grpSpPr>
            <a:xfrm>
              <a:off x="2925" y="960"/>
              <a:ext cx="1726" cy="1065"/>
              <a:chOff x="2925" y="960"/>
              <a:chExt cx="1726" cy="1065"/>
            </a:xfrm>
          </p:grpSpPr>
          <p:sp>
            <p:nvSpPr>
              <p:cNvPr id="22533" name="直接连接符 124023"/>
              <p:cNvSpPr/>
              <p:nvPr/>
            </p:nvSpPr>
            <p:spPr>
              <a:xfrm>
                <a:off x="3268" y="1165"/>
                <a:ext cx="336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34" name="直接连接符 124024"/>
              <p:cNvSpPr/>
              <p:nvPr/>
            </p:nvSpPr>
            <p:spPr>
              <a:xfrm>
                <a:off x="3268" y="1336"/>
                <a:ext cx="336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35" name="直接连接符 124025"/>
              <p:cNvSpPr/>
              <p:nvPr/>
            </p:nvSpPr>
            <p:spPr>
              <a:xfrm>
                <a:off x="4327" y="1483"/>
                <a:ext cx="32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36" name="文本框 124026"/>
              <p:cNvSpPr txBox="1"/>
              <p:nvPr/>
            </p:nvSpPr>
            <p:spPr>
              <a:xfrm>
                <a:off x="2953" y="960"/>
                <a:ext cx="265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 indent="0" algn="ctr"/>
                <a:r>
                  <a:rPr lang="en-US" altLang="zh-CN" sz="2800" b="1" i="1">
                    <a:latin typeface="Times New Roman" panose="02020603050405020304" pitchFamily="18" charset="0"/>
                    <a:ea typeface="楷体_GB2312" pitchFamily="49" charset="-122"/>
                  </a:rPr>
                  <a:t>A</a:t>
                </a:r>
                <a:endParaRPr lang="en-US" altLang="zh-CN" sz="2800" b="1" i="1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22537" name="文本框 124027"/>
              <p:cNvSpPr txBox="1"/>
              <p:nvPr/>
            </p:nvSpPr>
            <p:spPr>
              <a:xfrm>
                <a:off x="2934" y="1185"/>
                <a:ext cx="265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indent="0" algn="ctr"/>
                <a:r>
                  <a:rPr lang="en-US" altLang="zh-CN" sz="2800" b="1" i="1">
                    <a:latin typeface="Times New Roman" panose="02020603050405020304" pitchFamily="18" charset="0"/>
                    <a:ea typeface="楷体_GB2312" pitchFamily="49" charset="-122"/>
                  </a:rPr>
                  <a:t>B</a:t>
                </a:r>
                <a:endParaRPr lang="en-US" altLang="zh-CN" sz="2800" b="1" i="1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22538" name="矩形 124028"/>
              <p:cNvSpPr/>
              <p:nvPr/>
            </p:nvSpPr>
            <p:spPr>
              <a:xfrm>
                <a:off x="3603" y="997"/>
                <a:ext cx="625" cy="989"/>
              </a:xfrm>
              <a:prstGeom prst="rect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pPr indent="0" algn="ctr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539" name="椭圆 124029"/>
              <p:cNvSpPr/>
              <p:nvPr/>
            </p:nvSpPr>
            <p:spPr>
              <a:xfrm>
                <a:off x="4238" y="1439"/>
                <a:ext cx="86" cy="87"/>
              </a:xfrm>
              <a:prstGeom prst="ellipse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indent="0" algn="ctr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540" name="直接连接符 124030"/>
              <p:cNvSpPr/>
              <p:nvPr/>
            </p:nvSpPr>
            <p:spPr>
              <a:xfrm>
                <a:off x="3911" y="999"/>
                <a:ext cx="0" cy="979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41" name="直接连接符 124031"/>
              <p:cNvSpPr/>
              <p:nvPr/>
            </p:nvSpPr>
            <p:spPr>
              <a:xfrm flipH="1">
                <a:off x="3604" y="1479"/>
                <a:ext cx="307" cy="0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42" name="文本框 124032"/>
              <p:cNvSpPr txBox="1"/>
              <p:nvPr/>
            </p:nvSpPr>
            <p:spPr>
              <a:xfrm>
                <a:off x="3613" y="993"/>
                <a:ext cx="303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 indent="0" algn="ctr" eaLnBrk="0" hangingPunct="0"/>
                <a:r>
                  <a:rPr lang="en-US" altLang="zh-CN" sz="2800" b="1">
                    <a:solidFill>
                      <a:srgbClr val="0033CC"/>
                    </a:solidFill>
                    <a:latin typeface="Times New Roman" panose="02020603050405020304" pitchFamily="18" charset="0"/>
                  </a:rPr>
                  <a:t>&amp;</a:t>
                </a:r>
                <a:endParaRPr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43" name="直接连接符 124033"/>
              <p:cNvSpPr/>
              <p:nvPr/>
            </p:nvSpPr>
            <p:spPr>
              <a:xfrm>
                <a:off x="3268" y="1652"/>
                <a:ext cx="336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44" name="直接连接符 124034"/>
              <p:cNvSpPr/>
              <p:nvPr/>
            </p:nvSpPr>
            <p:spPr>
              <a:xfrm>
                <a:off x="3273" y="1824"/>
                <a:ext cx="336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45" name="文本框 124035"/>
              <p:cNvSpPr txBox="1"/>
              <p:nvPr/>
            </p:nvSpPr>
            <p:spPr>
              <a:xfrm>
                <a:off x="2925" y="1487"/>
                <a:ext cx="265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indent="0" algn="ctr"/>
                <a:r>
                  <a:rPr lang="en-US" altLang="zh-CN" sz="2800" b="1" i="1">
                    <a:latin typeface="Times New Roman" panose="02020603050405020304" pitchFamily="18" charset="0"/>
                    <a:ea typeface="楷体_GB2312" pitchFamily="49" charset="-122"/>
                  </a:rPr>
                  <a:t>C</a:t>
                </a:r>
                <a:endParaRPr lang="en-US" altLang="zh-CN" sz="2800" b="1" i="1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22546" name="文本框 124036"/>
              <p:cNvSpPr txBox="1"/>
              <p:nvPr/>
            </p:nvSpPr>
            <p:spPr>
              <a:xfrm>
                <a:off x="2929" y="1698"/>
                <a:ext cx="275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indent="0" algn="ctr"/>
                <a:r>
                  <a:rPr lang="en-US" altLang="zh-CN" sz="2800" b="1" i="1">
                    <a:latin typeface="Times New Roman" panose="02020603050405020304" pitchFamily="18" charset="0"/>
                    <a:ea typeface="楷体_GB2312" pitchFamily="49" charset="-122"/>
                  </a:rPr>
                  <a:t>D</a:t>
                </a:r>
                <a:endParaRPr lang="en-US" altLang="zh-CN" sz="2800" b="1" i="1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22547" name="矩形 124038"/>
              <p:cNvSpPr/>
              <p:nvPr/>
            </p:nvSpPr>
            <p:spPr>
              <a:xfrm>
                <a:off x="3827" y="989"/>
                <a:ext cx="622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0000" tIns="46800" rIns="90000" bIns="46800" anchor="t">
                <a:spAutoFit/>
              </a:bodyPr>
              <a:p>
                <a:pPr indent="0" algn="ctr"/>
                <a:r>
                  <a:rPr lang="en-US" altLang="zh-CN" sz="2800" b="1">
                    <a:solidFill>
                      <a:srgbClr val="0033CC"/>
                    </a:solidFill>
                    <a:latin typeface="Times New Roman" panose="02020603050405020304" pitchFamily="18" charset="0"/>
                  </a:rPr>
                  <a:t>≥1</a:t>
                </a:r>
                <a:endParaRPr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845820" y="4949825"/>
            <a:ext cx="3627438" cy="939800"/>
            <a:chOff x="8110" y="5860"/>
            <a:chExt cx="5712" cy="1481"/>
          </a:xfrm>
        </p:grpSpPr>
        <p:sp>
          <p:nvSpPr>
            <p:cNvPr id="3" name="矩形 124002"/>
            <p:cNvSpPr/>
            <p:nvPr>
              <p:custDataLst>
                <p:tags r:id="rId7"/>
              </p:custDataLst>
            </p:nvPr>
          </p:nvSpPr>
          <p:spPr>
            <a:xfrm>
              <a:off x="9763" y="5985"/>
              <a:ext cx="1047" cy="1330"/>
            </a:xfrm>
            <a:prstGeom prst="rect">
              <a:avLst/>
            </a:prstGeom>
            <a:noFill/>
            <a:ln w="38100" cap="flat" cmpd="sng">
              <a:solidFill>
                <a:srgbClr val="0033C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indent="0" algn="ctr"/>
              <a:endParaRPr lang="zh-CN" altLang="zh-CN" sz="2800" b="1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4" name="直接连接符 124003"/>
            <p:cNvSpPr/>
            <p:nvPr>
              <p:custDataLst>
                <p:tags r:id="rId8"/>
              </p:custDataLst>
            </p:nvPr>
          </p:nvSpPr>
          <p:spPr>
            <a:xfrm>
              <a:off x="8949" y="6317"/>
              <a:ext cx="814" cy="2"/>
            </a:xfrm>
            <a:prstGeom prst="line">
              <a:avLst/>
            </a:prstGeom>
            <a:ln w="28575" cap="flat" cmpd="sng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" name="直接连接符 124004"/>
            <p:cNvSpPr/>
            <p:nvPr>
              <p:custDataLst>
                <p:tags r:id="rId9"/>
              </p:custDataLst>
            </p:nvPr>
          </p:nvSpPr>
          <p:spPr>
            <a:xfrm>
              <a:off x="8949" y="6871"/>
              <a:ext cx="814" cy="2"/>
            </a:xfrm>
            <a:prstGeom prst="line">
              <a:avLst/>
            </a:prstGeom>
            <a:ln w="28575" cap="flat" cmpd="sng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" name="直接连接符 124005"/>
            <p:cNvSpPr/>
            <p:nvPr>
              <p:custDataLst>
                <p:tags r:id="rId10"/>
              </p:custDataLst>
            </p:nvPr>
          </p:nvSpPr>
          <p:spPr>
            <a:xfrm>
              <a:off x="10810" y="6650"/>
              <a:ext cx="814" cy="2"/>
            </a:xfrm>
            <a:prstGeom prst="line">
              <a:avLst/>
            </a:prstGeom>
            <a:ln w="28575" cap="flat" cmpd="sng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" name="文本框 124006"/>
            <p:cNvSpPr txBox="1"/>
            <p:nvPr>
              <p:custDataLst>
                <p:tags r:id="rId11"/>
              </p:custDataLst>
            </p:nvPr>
          </p:nvSpPr>
          <p:spPr>
            <a:xfrm>
              <a:off x="8110" y="5860"/>
              <a:ext cx="662" cy="8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indent="0" algn="ctr"/>
              <a:r>
                <a:rPr lang="en-US" altLang="zh-CN" sz="2800" b="1" i="1">
                  <a:latin typeface="Times New Roman" panose="02020603050405020304" pitchFamily="18" charset="0"/>
                  <a:ea typeface="楷体_GB2312" pitchFamily="49" charset="-122"/>
                </a:rPr>
                <a:t>A</a:t>
              </a:r>
              <a:endParaRPr lang="en-US" altLang="zh-CN" sz="2800" b="1" i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8" name="文本框 124007"/>
            <p:cNvSpPr txBox="1"/>
            <p:nvPr>
              <p:custDataLst>
                <p:tags r:id="rId12"/>
              </p:custDataLst>
            </p:nvPr>
          </p:nvSpPr>
          <p:spPr>
            <a:xfrm>
              <a:off x="8110" y="6525"/>
              <a:ext cx="662" cy="8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indent="0" algn="ctr"/>
              <a:r>
                <a:rPr lang="en-US" altLang="zh-CN" sz="2800" b="1" i="1">
                  <a:latin typeface="Times New Roman" panose="02020603050405020304" pitchFamily="18" charset="0"/>
                  <a:ea typeface="楷体_GB2312" pitchFamily="49" charset="-122"/>
                </a:rPr>
                <a:t>B</a:t>
              </a:r>
              <a:endParaRPr lang="en-US" altLang="zh-CN" sz="2800" b="1" i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9" name="文本框 124008"/>
            <p:cNvSpPr txBox="1"/>
            <p:nvPr>
              <p:custDataLst>
                <p:tags r:id="rId13"/>
              </p:custDataLst>
            </p:nvPr>
          </p:nvSpPr>
          <p:spPr>
            <a:xfrm>
              <a:off x="9831" y="5969"/>
              <a:ext cx="889" cy="8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indent="0" algn="ctr" eaLnBrk="0" hangingPunct="0"/>
              <a:r>
                <a:rPr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</a:rPr>
                <a:t>=1</a:t>
              </a:r>
              <a:endParaRPr lang="en-US" altLang="zh-CN" sz="2800" b="1">
                <a:solidFill>
                  <a:srgbClr val="0033CC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0" name="对象 9">
              <a:hlinkClick r:id="" action="ppaction://ole?verb="/>
            </p:cNvPr>
            <p:cNvGraphicFramePr>
              <a:graphicFrameLocks noChangeAspect="1"/>
            </p:cNvGraphicFramePr>
            <p:nvPr>
              <p:custDataLst>
                <p:tags r:id="rId14"/>
              </p:custDataLst>
            </p:nvPr>
          </p:nvGraphicFramePr>
          <p:xfrm>
            <a:off x="11536" y="6344"/>
            <a:ext cx="2287" cy="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" r:id="rId15" imgW="660400" imgH="177165" progId="Equation.KSEE3">
                    <p:embed/>
                  </p:oleObj>
                </mc:Choice>
                <mc:Fallback>
                  <p:oleObj name="" r:id="rId15" imgW="660400" imgH="177165" progId="Equation.KSEE3">
                    <p:embed/>
                    <p:pic>
                      <p:nvPicPr>
                        <p:cNvPr id="0" name="图片 3093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1536" y="6344"/>
                          <a:ext cx="2287" cy="6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合 11"/>
          <p:cNvGrpSpPr/>
          <p:nvPr/>
        </p:nvGrpSpPr>
        <p:grpSpPr>
          <a:xfrm>
            <a:off x="5358765" y="4907598"/>
            <a:ext cx="3649663" cy="965200"/>
            <a:chOff x="2976" y="3502"/>
            <a:chExt cx="2253" cy="553"/>
          </a:xfrm>
        </p:grpSpPr>
        <p:grpSp>
          <p:nvGrpSpPr>
            <p:cNvPr id="13" name="组合 124052"/>
            <p:cNvGrpSpPr/>
            <p:nvPr/>
          </p:nvGrpSpPr>
          <p:grpSpPr>
            <a:xfrm>
              <a:off x="2976" y="3502"/>
              <a:ext cx="1342" cy="553"/>
              <a:chOff x="2976" y="3502"/>
              <a:chExt cx="1342" cy="553"/>
            </a:xfrm>
          </p:grpSpPr>
          <p:sp>
            <p:nvSpPr>
              <p:cNvPr id="14" name="矩形 124040"/>
              <p:cNvSpPr/>
              <p:nvPr>
                <p:custDataLst>
                  <p:tags r:id="rId17"/>
                </p:custDataLst>
              </p:nvPr>
            </p:nvSpPr>
            <p:spPr>
              <a:xfrm>
                <a:off x="3605" y="3549"/>
                <a:ext cx="400" cy="506"/>
              </a:xfrm>
              <a:prstGeom prst="rect">
                <a:avLst/>
              </a:prstGeom>
              <a:noFill/>
              <a:ln w="38100" cap="flat" cmpd="sng">
                <a:solidFill>
                  <a:srgbClr val="0033CC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indent="0" algn="ctr"/>
                <a:endParaRPr lang="zh-CN" altLang="zh-CN" sz="2800" b="1" dirty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16" name="直接连接符 124041"/>
              <p:cNvSpPr/>
              <p:nvPr>
                <p:custDataLst>
                  <p:tags r:id="rId18"/>
                </p:custDataLst>
              </p:nvPr>
            </p:nvSpPr>
            <p:spPr>
              <a:xfrm>
                <a:off x="3294" y="3676"/>
                <a:ext cx="311" cy="1"/>
              </a:xfrm>
              <a:prstGeom prst="line">
                <a:avLst/>
              </a:prstGeom>
              <a:ln w="12700">
                <a:solidFill>
                  <a:srgbClr val="0033C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sp>
          <p:sp>
            <p:nvSpPr>
              <p:cNvPr id="19" name="直接连接符 124042"/>
              <p:cNvSpPr/>
              <p:nvPr>
                <p:custDataLst>
                  <p:tags r:id="rId19"/>
                </p:custDataLst>
              </p:nvPr>
            </p:nvSpPr>
            <p:spPr>
              <a:xfrm>
                <a:off x="3294" y="3886"/>
                <a:ext cx="311" cy="1"/>
              </a:xfrm>
              <a:prstGeom prst="line">
                <a:avLst/>
              </a:prstGeom>
              <a:ln w="28575" cap="flat" cmpd="sng">
                <a:solidFill>
                  <a:srgbClr val="0033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" name="直接连接符 124043"/>
              <p:cNvSpPr/>
              <p:nvPr>
                <p:custDataLst>
                  <p:tags r:id="rId20"/>
                </p:custDataLst>
              </p:nvPr>
            </p:nvSpPr>
            <p:spPr>
              <a:xfrm>
                <a:off x="4006" y="3802"/>
                <a:ext cx="312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" name="文本框 124044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2976" y="3502"/>
                <a:ext cx="260" cy="29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 indent="0" algn="ctr"/>
                <a:r>
                  <a:rPr lang="en-US" altLang="zh-CN" sz="2800" b="1" i="1">
                    <a:latin typeface="Times New Roman" panose="02020603050405020304" pitchFamily="18" charset="0"/>
                    <a:ea typeface="楷体_GB2312" pitchFamily="49" charset="-122"/>
                  </a:rPr>
                  <a:t>A</a:t>
                </a:r>
                <a:endParaRPr lang="en-US" altLang="zh-CN" sz="2800" b="1" i="1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22" name="文本框 124045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2976" y="3755"/>
                <a:ext cx="260" cy="29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 indent="0" algn="ctr"/>
                <a:r>
                  <a:rPr lang="en-US" altLang="zh-CN" sz="2800" b="1" i="1">
                    <a:latin typeface="Times New Roman" panose="02020603050405020304" pitchFamily="18" charset="0"/>
                    <a:ea typeface="楷体_GB2312" pitchFamily="49" charset="-122"/>
                  </a:rPr>
                  <a:t>B</a:t>
                </a:r>
                <a:endParaRPr lang="en-US" altLang="zh-CN" sz="2800" b="1" i="1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23" name="文本框 124046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3633" y="3544"/>
                <a:ext cx="239" cy="29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 indent="0" algn="ctr" eaLnBrk="0" hangingPunct="0"/>
                <a:r>
                  <a:rPr lang="en-US" altLang="zh-CN" sz="2800" b="1">
                    <a:solidFill>
                      <a:srgbClr val="0033CC"/>
                    </a:solidFill>
                    <a:latin typeface="Times New Roman" panose="02020603050405020304" pitchFamily="18" charset="0"/>
                  </a:rPr>
                  <a:t>=</a:t>
                </a:r>
                <a:endParaRPr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4" name="文本框 124048"/>
            <p:cNvSpPr txBox="1"/>
            <p:nvPr>
              <p:custDataLst>
                <p:tags r:id="rId24"/>
              </p:custDataLst>
            </p:nvPr>
          </p:nvSpPr>
          <p:spPr>
            <a:xfrm>
              <a:off x="4122" y="3698"/>
              <a:ext cx="1107" cy="21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indent="0" algn="ctr" eaLnBrk="0" hangingPunct="0"/>
              <a:r>
                <a:rPr lang="en-US" altLang="zh-CN" b="1" i="1">
                  <a:solidFill>
                    <a:srgbClr val="FF0066"/>
                  </a:solidFill>
                  <a:latin typeface="Times New Roman" panose="02020603050405020304" pitchFamily="18" charset="0"/>
                </a:rPr>
                <a:t>Y</a:t>
              </a:r>
              <a:r>
                <a:rPr lang="en-US" altLang="zh-CN" b="1" i="1" baseline="-25000">
                  <a:solidFill>
                    <a:srgbClr val="FF0066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b="1" i="1">
                  <a:solidFill>
                    <a:srgbClr val="FF0066"/>
                  </a:solidFill>
                  <a:latin typeface="Times New Roman" panose="02020603050405020304" pitchFamily="18" charset="0"/>
                </a:rPr>
                <a:t>= A</a:t>
              </a:r>
              <a:r>
                <a:rPr lang="en-US" altLang="zh-CN" b="1">
                  <a:solidFill>
                    <a:srgbClr val="FF0066"/>
                  </a:solidFill>
                  <a:latin typeface="宋体" panose="02010600030101010101" pitchFamily="2" charset="-122"/>
                </a:rPr>
                <a:t>⊙</a:t>
              </a:r>
              <a:r>
                <a:rPr lang="en-US" altLang="zh-CN" b="1" i="1">
                  <a:solidFill>
                    <a:srgbClr val="FF0066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b="1" i="1">
                <a:solidFill>
                  <a:srgbClr val="FF0066"/>
                </a:solidFill>
                <a:latin typeface="Times New Roman" panose="02020603050405020304" pitchFamily="18" charset="0"/>
              </a:endParaRPr>
            </a:p>
          </p:txBody>
        </p:sp>
      </p:grpSp>
    </p:spTree>
    <p:custDataLst>
      <p:tags r:id="rId2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4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/>
              <a:t>异或</a:t>
            </a:r>
            <a:endParaRPr lang="zh-CN" altLang="en-US" sz="2400"/>
          </a:p>
          <a:p>
            <a:pPr lvl="1"/>
            <a:endParaRPr lang="en-US" altLang="zh-CN" sz="2400"/>
          </a:p>
        </p:txBody>
      </p:sp>
      <p:grpSp>
        <p:nvGrpSpPr>
          <p:cNvPr id="8" name="组合 7"/>
          <p:cNvGrpSpPr/>
          <p:nvPr/>
        </p:nvGrpSpPr>
        <p:grpSpPr>
          <a:xfrm>
            <a:off x="1385570" y="3099435"/>
            <a:ext cx="4999990" cy="2037080"/>
            <a:chOff x="3262" y="4881"/>
            <a:chExt cx="7874" cy="3208"/>
          </a:xfrm>
        </p:grpSpPr>
        <p:grpSp>
          <p:nvGrpSpPr>
            <p:cNvPr id="4" name="Group 5"/>
            <p:cNvGrpSpPr/>
            <p:nvPr/>
          </p:nvGrpSpPr>
          <p:grpSpPr>
            <a:xfrm>
              <a:off x="3262" y="6037"/>
              <a:ext cx="7875" cy="2053"/>
              <a:chOff x="1440" y="960"/>
              <a:chExt cx="3150" cy="821"/>
            </a:xfrm>
          </p:grpSpPr>
          <p:graphicFrame>
            <p:nvGraphicFramePr>
              <p:cNvPr id="23556" name="Object 6"/>
              <p:cNvGraphicFramePr/>
              <p:nvPr/>
            </p:nvGraphicFramePr>
            <p:xfrm>
              <a:off x="1585" y="960"/>
              <a:ext cx="2911" cy="3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5" name="" r:id="rId1" imgW="2095500" imgH="241300" progId="Equation.3">
                      <p:embed/>
                    </p:oleObj>
                  </mc:Choice>
                  <mc:Fallback>
                    <p:oleObj name="" r:id="rId1" imgW="2095500" imgH="241300" progId="Equation.3">
                      <p:embed/>
                      <p:pic>
                        <p:nvPicPr>
                          <p:cNvPr id="0" name="图片 3094"/>
                          <p:cNvPicPr/>
                          <p:nvPr/>
                        </p:nvPicPr>
                        <p:blipFill>
                          <a:blip r:embed="rId2">
                            <a:clrChange>
                              <a:clrFrom>
                                <a:srgbClr val="000000"/>
                              </a:clrFrom>
                              <a:clrTo>
                                <a:srgbClr val="0000FF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585" y="960"/>
                            <a:ext cx="2911" cy="30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3557" name="Rectangle 7"/>
              <p:cNvSpPr/>
              <p:nvPr/>
            </p:nvSpPr>
            <p:spPr>
              <a:xfrm>
                <a:off x="1440" y="1397"/>
                <a:ext cx="3150" cy="38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>
                <a:spAutoFit/>
              </a:bodyPr>
              <a:p>
                <a:pPr indent="0"/>
                <a:r>
                  <a:rPr lang="zh-CN" altLang="en-US" sz="3200" b="1" i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rPr>
                  <a:t>   </a:t>
                </a:r>
                <a:r>
                  <a:rPr lang="en-US" altLang="zh-CN" sz="3400" b="1" i="1">
                    <a:solidFill>
                      <a:srgbClr val="0000FF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rPr>
                  <a:t>A</a:t>
                </a:r>
                <a:r>
                  <a:rPr lang="en-US" altLang="zh-CN" sz="34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rPr>
                  <a:t>⊙0 = ?          </a:t>
                </a:r>
                <a:r>
                  <a:rPr lang="en-US" altLang="zh-CN" sz="3400" b="1" i="1">
                    <a:solidFill>
                      <a:srgbClr val="0000FF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rPr>
                  <a:t>A</a:t>
                </a:r>
                <a:r>
                  <a:rPr lang="en-US" altLang="zh-CN" sz="34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rPr>
                  <a:t>⊙1 = ?</a:t>
                </a:r>
                <a:r>
                  <a:rPr lang="en-US" altLang="zh-CN" sz="32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rPr>
                  <a:t>  </a:t>
                </a:r>
                <a:endParaRPr lang="en-US" altLang="zh-CN" sz="3200" b="1">
                  <a:solidFill>
                    <a:srgbClr val="0000FF"/>
                  </a:solidFill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</p:txBody>
          </p:sp>
        </p:grpSp>
        <p:pic>
          <p:nvPicPr>
            <p:cNvPr id="5" name="334E55B0-647D-440b-865C-3EC943EB4CBC-4" descr="wpsoffic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7" y="4881"/>
              <a:ext cx="2754" cy="529"/>
            </a:xfrm>
            <a:prstGeom prst="rect">
              <a:avLst/>
            </a:prstGeom>
          </p:spPr>
        </p:pic>
        <p:pic>
          <p:nvPicPr>
            <p:cNvPr id="6" name="334E55B0-647D-440b-865C-3EC943EB4CBC-5" descr="/private/var/folders/37/75499gbs0bn8df8p0_v4gz180000gn/T/com.kingsoft.wpsoffice.mac/wpsoffice.zWnpkZwpsoffic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75" y="4895"/>
              <a:ext cx="2754" cy="515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1802765" y="921385"/>
            <a:ext cx="3627438" cy="939800"/>
            <a:chOff x="8110" y="5860"/>
            <a:chExt cx="5712" cy="1481"/>
          </a:xfrm>
        </p:grpSpPr>
        <p:sp>
          <p:nvSpPr>
            <p:cNvPr id="22607" name="矩形 124002"/>
            <p:cNvSpPr/>
            <p:nvPr/>
          </p:nvSpPr>
          <p:spPr>
            <a:xfrm>
              <a:off x="9763" y="5985"/>
              <a:ext cx="1047" cy="1330"/>
            </a:xfrm>
            <a:prstGeom prst="rect">
              <a:avLst/>
            </a:prstGeom>
            <a:noFill/>
            <a:ln w="38100" cap="flat" cmpd="sng">
              <a:solidFill>
                <a:srgbClr val="0033C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indent="0" algn="ctr"/>
              <a:endParaRPr lang="zh-CN" altLang="zh-CN" sz="2800" b="1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2608" name="直接连接符 124003"/>
            <p:cNvSpPr/>
            <p:nvPr/>
          </p:nvSpPr>
          <p:spPr>
            <a:xfrm>
              <a:off x="8949" y="6317"/>
              <a:ext cx="814" cy="2"/>
            </a:xfrm>
            <a:prstGeom prst="line">
              <a:avLst/>
            </a:prstGeom>
            <a:ln w="28575" cap="flat" cmpd="sng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609" name="直接连接符 124004"/>
            <p:cNvSpPr/>
            <p:nvPr/>
          </p:nvSpPr>
          <p:spPr>
            <a:xfrm>
              <a:off x="8949" y="6871"/>
              <a:ext cx="814" cy="2"/>
            </a:xfrm>
            <a:prstGeom prst="line">
              <a:avLst/>
            </a:prstGeom>
            <a:ln w="28575" cap="flat" cmpd="sng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610" name="直接连接符 124005"/>
            <p:cNvSpPr/>
            <p:nvPr/>
          </p:nvSpPr>
          <p:spPr>
            <a:xfrm>
              <a:off x="10810" y="6650"/>
              <a:ext cx="814" cy="2"/>
            </a:xfrm>
            <a:prstGeom prst="line">
              <a:avLst/>
            </a:prstGeom>
            <a:ln w="28575" cap="flat" cmpd="sng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611" name="文本框 124006"/>
            <p:cNvSpPr txBox="1"/>
            <p:nvPr/>
          </p:nvSpPr>
          <p:spPr>
            <a:xfrm>
              <a:off x="8110" y="5860"/>
              <a:ext cx="662" cy="8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indent="0" algn="ctr"/>
              <a:r>
                <a:rPr lang="en-US" altLang="zh-CN" sz="2800" b="1" i="1">
                  <a:latin typeface="Times New Roman" panose="02020603050405020304" pitchFamily="18" charset="0"/>
                  <a:ea typeface="楷体_GB2312" pitchFamily="49" charset="-122"/>
                </a:rPr>
                <a:t>A</a:t>
              </a:r>
              <a:endParaRPr lang="en-US" altLang="zh-CN" sz="2800" b="1" i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2612" name="文本框 124007"/>
            <p:cNvSpPr txBox="1"/>
            <p:nvPr/>
          </p:nvSpPr>
          <p:spPr>
            <a:xfrm>
              <a:off x="8110" y="6525"/>
              <a:ext cx="662" cy="8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indent="0" algn="ctr"/>
              <a:r>
                <a:rPr lang="en-US" altLang="zh-CN" sz="2800" b="1" i="1">
                  <a:latin typeface="Times New Roman" panose="02020603050405020304" pitchFamily="18" charset="0"/>
                  <a:ea typeface="楷体_GB2312" pitchFamily="49" charset="-122"/>
                </a:rPr>
                <a:t>B</a:t>
              </a:r>
              <a:endParaRPr lang="en-US" altLang="zh-CN" sz="2800" b="1" i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2613" name="文本框 124008"/>
            <p:cNvSpPr txBox="1"/>
            <p:nvPr/>
          </p:nvSpPr>
          <p:spPr>
            <a:xfrm>
              <a:off x="9831" y="5969"/>
              <a:ext cx="889" cy="8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indent="0" algn="ctr" eaLnBrk="0" hangingPunct="0"/>
              <a:r>
                <a:rPr lang="en-US" altLang="zh-CN" sz="2800" b="1">
                  <a:solidFill>
                    <a:srgbClr val="0033CC"/>
                  </a:solidFill>
                  <a:latin typeface="Times New Roman" panose="02020603050405020304" pitchFamily="18" charset="0"/>
                </a:rPr>
                <a:t>=1</a:t>
              </a:r>
              <a:endParaRPr lang="en-US" altLang="zh-CN" sz="2800" b="1">
                <a:solidFill>
                  <a:srgbClr val="0033CC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2614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536" y="6344"/>
            <a:ext cx="2287" cy="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4" name="" r:id="rId5" imgW="660400" imgH="177165" progId="Equation.KSEE3">
                    <p:embed/>
                  </p:oleObj>
                </mc:Choice>
                <mc:Fallback>
                  <p:oleObj name="" r:id="rId5" imgW="660400" imgH="177165" progId="Equation.KSEE3">
                    <p:embed/>
                    <p:pic>
                      <p:nvPicPr>
                        <p:cNvPr id="0" name="图片 309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536" y="6344"/>
                          <a:ext cx="2287" cy="6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02765" y="1978660"/>
          <a:ext cx="333057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7" imgW="1104900" imgH="215900" progId="Equation.KSEE3">
                  <p:embed/>
                </p:oleObj>
              </mc:Choice>
              <mc:Fallback>
                <p:oleObj name="" r:id="rId7" imgW="11049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02765" y="1978660"/>
                        <a:ext cx="3330575" cy="650875"/>
                      </a:xfrm>
                      <a:prstGeom prst="rect">
                        <a:avLst/>
                      </a:prstGeom>
                      <a:gradFill>
                        <a:gsLst>
                          <a:gs pos="50000">
                            <a:srgbClr val="F8E786"/>
                          </a:gs>
                          <a:gs pos="0">
                            <a:srgbClr val="FAEFAE"/>
                          </a:gs>
                          <a:gs pos="100000">
                            <a:srgbClr val="F5DE5D"/>
                          </a:gs>
                        </a:gsLst>
                        <a:lin scaled="1"/>
                      </a:gra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524000" y="5466080"/>
            <a:ext cx="5497830" cy="36830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p>
            <a:r>
              <a:rPr lang="zh-CN" altLang="en-US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若有多个变量求异或且结果为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zh-CN" altLang="en-US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，则这里面有奇数个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1.</a:t>
            </a:r>
            <a:endParaRPr lang="en-US" altLang="zh-CN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讨论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/>
              <a:t>两变量的异或和同或是什么关系？</a:t>
            </a:r>
            <a:endParaRPr lang="zh-CN" altLang="en-US" sz="2400"/>
          </a:p>
          <a:p>
            <a:r>
              <a:rPr lang="zh-CN" altLang="en-US" sz="2400"/>
              <a:t>三变量的异或和同或是什么关系？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j-cs"/>
              </a:rPr>
              <a:t>2.1</a:t>
            </a:r>
            <a:r>
              <a:rPr kumimoji="0" lang="en-US" altLang="zh-CN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  </a:t>
            </a:r>
            <a:r>
              <a:rPr kumimoji="0" lang="zh-CN" altLang="en-US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逻辑变量与逻辑函数</a:t>
            </a:r>
            <a:endParaRPr kumimoji="0" lang="zh-CN" altLang="en-US" sz="4400" b="1" i="0" u="none" strike="noStrike" kern="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黑体" panose="02010609060101010101" charset="-122"/>
              <a:cs typeface="+mj-cs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502285" y="2131695"/>
            <a:ext cx="8139430" cy="420941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3200" b="1" i="0" u="sng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charset="-122"/>
                <a:cs typeface="+mn-cs"/>
              </a:rPr>
              <a:t>背景</a:t>
            </a:r>
            <a:r>
              <a: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altLang="zh-CN" sz="3200" b="1" i="0" u="sng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·</a:t>
            </a:r>
            <a:r>
              <a:rPr kumimoji="0" lang="zh-CN" altLang="en-US" sz="3200" b="1" i="0" u="sng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charset="-122"/>
                <a:cs typeface="+mn-cs"/>
              </a:rPr>
              <a:t>逻辑代数（</a:t>
            </a:r>
            <a:r>
              <a:rPr sz="3200" b="1" u="sng" kern="0" spc="0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latin typeface="+mn-lt"/>
                <a:ea typeface="黑体" panose="02010609060101010101" charset="-122"/>
                <a:cs typeface="+mn-cs"/>
                <a:sym typeface="+mn-ea"/>
              </a:rPr>
              <a:t>布尔代数</a:t>
            </a:r>
            <a:r>
              <a:rPr kumimoji="0" lang="zh-CN" altLang="en-US" sz="3200" b="1" i="0" u="sng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charset="-122"/>
                <a:cs typeface="+mn-cs"/>
              </a:rPr>
              <a:t>）</a:t>
            </a:r>
            <a:endParaRPr kumimoji="0" lang="zh-CN" altLang="en-US" sz="3200" b="1" i="0" u="sng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  </a:t>
            </a: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/>
                <a:ea typeface="幼圆" panose="02010509060101010101" pitchFamily="49" charset="-122"/>
                <a:cs typeface="+mn-cs"/>
              </a:rPr>
              <a:t>——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表示逻辑变量之间的逻辑关系</a:t>
            </a: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     </a:t>
            </a: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——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数字电路是研究输入变量和输出变量之    </a:t>
            </a: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         间的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逻辑关系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：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altLang="zh-CN" sz="2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9" name="Rectangle 5"/>
          <p:cNvSpPr/>
          <p:nvPr/>
        </p:nvSpPr>
        <p:spPr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ahoma" panose="020B0604030504040204" pitchFamily="34" charset="0"/>
            </a:endParaRPr>
          </a:p>
        </p:txBody>
      </p:sp>
      <p:graphicFrame>
        <p:nvGraphicFramePr>
          <p:cNvPr id="10244" name="Object 4"/>
          <p:cNvGraphicFramePr/>
          <p:nvPr/>
        </p:nvGraphicFramePr>
        <p:xfrm>
          <a:off x="1905000" y="5029200"/>
          <a:ext cx="525780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1" imgW="2192655" imgH="389255" progId="Visio.Drawing.11">
                  <p:embed/>
                </p:oleObj>
              </mc:Choice>
              <mc:Fallback>
                <p:oleObj name="" r:id="rId1" imgW="2192655" imgH="389255" progId="Visio.Drawing.11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05000" y="5029200"/>
                        <a:ext cx="5257800" cy="917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charRg st="4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charRg st="4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charRg st="36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3">
                                            <p:txEl>
                                              <p:charRg st="36" end="6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charRg st="66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243">
                                            <p:txEl>
                                              <p:charRg st="66" end="8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j-cs"/>
              </a:rPr>
              <a:t>2.3</a:t>
            </a:r>
            <a:r>
              <a:rPr kumimoji="0" lang="zh-CN" altLang="en-US" sz="36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逻辑代数的定律与规则（重点）</a:t>
            </a:r>
            <a:endParaRPr kumimoji="0" lang="zh-CN" altLang="en-US" sz="3600" b="1" i="0" u="none" strike="noStrike" kern="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黑体" panose="02010609060101010101" charset="-122"/>
              <a:cs typeface="+mj-cs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828800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逻辑代数的定律 </a:t>
            </a:r>
            <a:endParaRPr kumimoji="0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幼圆" panose="02010509060101010101" pitchFamily="49" charset="-122"/>
                <a:cs typeface="+mn-cs"/>
              </a:rPr>
              <a:t>     </a:t>
            </a: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幼圆" panose="02010509060101010101" pitchFamily="49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endParaRPr kumimoji="0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2295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12296" name="Rectangle 7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12298" name="Rectangle 10"/>
          <p:cNvSpPr/>
          <p:nvPr/>
        </p:nvSpPr>
        <p:spPr>
          <a:xfrm>
            <a:off x="0" y="3276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ahoma" panose="020B0604030504040204" pitchFamily="34" charset="0"/>
            </a:endParaRPr>
          </a:p>
        </p:txBody>
      </p:sp>
      <p:pic>
        <p:nvPicPr>
          <p:cNvPr id="2" name="图片 1" descr="逻辑代数-容返回-0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0" y="76200"/>
            <a:ext cx="6160770" cy="6121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828800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charset="-122"/>
                <a:cs typeface="+mn-cs"/>
              </a:rPr>
              <a:t>规则</a:t>
            </a:r>
            <a:endParaRPr kumimoji="0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代入 </a:t>
            </a: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反演</a:t>
            </a: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对偶</a:t>
            </a: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endParaRPr kumimoji="0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2295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ahoma" panose="020B0604030504040204" pitchFamily="34" charset="0"/>
            </a:endParaRPr>
          </a:p>
        </p:txBody>
      </p:sp>
      <p:graphicFrame>
        <p:nvGraphicFramePr>
          <p:cNvPr id="32772" name="Object 4"/>
          <p:cNvGraphicFramePr/>
          <p:nvPr/>
        </p:nvGraphicFramePr>
        <p:xfrm>
          <a:off x="2880995" y="3429000"/>
          <a:ext cx="57150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" imgW="2867660" imgH="304800" progId="Equation.DSMT4">
                  <p:embed/>
                </p:oleObj>
              </mc:Choice>
              <mc:Fallback>
                <p:oleObj name="" r:id="rId1" imgW="2867660" imgH="304800" progId="Equation.DSMT4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80995" y="3429000"/>
                        <a:ext cx="5715000" cy="608013"/>
                      </a:xfrm>
                      <a:prstGeom prst="rect">
                        <a:avLst/>
                      </a:prstGeom>
                      <a:solidFill>
                        <a:srgbClr val="FFDD4B"/>
                      </a:solidFill>
                      <a:ln w="19050" cap="flat" cmpd="sng">
                        <a:solidFill>
                          <a:srgbClr val="00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6" name="Rectangle 7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ahoma" panose="020B0604030504040204" pitchFamily="34" charset="0"/>
            </a:endParaRPr>
          </a:p>
        </p:txBody>
      </p:sp>
      <p:graphicFrame>
        <p:nvGraphicFramePr>
          <p:cNvPr id="32774" name="Object 6"/>
          <p:cNvGraphicFramePr/>
          <p:nvPr/>
        </p:nvGraphicFramePr>
        <p:xfrm>
          <a:off x="2912110" y="2752725"/>
          <a:ext cx="565308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3" imgW="2501900" imgH="228600" progId="Equation.DSMT4">
                  <p:embed/>
                </p:oleObj>
              </mc:Choice>
              <mc:Fallback>
                <p:oleObj name="" r:id="rId3" imgW="2501900" imgH="228600" progId="Equation.DSMT4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2110" y="2752725"/>
                        <a:ext cx="5653088" cy="523875"/>
                      </a:xfrm>
                      <a:prstGeom prst="rect">
                        <a:avLst/>
                      </a:prstGeom>
                      <a:solidFill>
                        <a:srgbClr val="FFDD4B"/>
                      </a:solidFill>
                      <a:ln w="19050" cap="flat" cmpd="sng">
                        <a:solidFill>
                          <a:srgbClr val="00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6" name="Text Box 8"/>
          <p:cNvSpPr txBox="1"/>
          <p:nvPr/>
        </p:nvSpPr>
        <p:spPr>
          <a:xfrm>
            <a:off x="837565" y="4352925"/>
            <a:ext cx="8230235" cy="46037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hlink"/>
                </a:solidFill>
                <a:latin typeface="Tahoma" panose="020B0604030504040204" pitchFamily="34" charset="0"/>
                <a:ea typeface="黑体" panose="02010609060101010101" charset="-122"/>
              </a:rPr>
              <a:t>若证明两个逻辑函数相等，可通过证明其对偶式相等来完成。</a:t>
            </a:r>
            <a:endParaRPr lang="zh-CN" altLang="en-US" sz="2400" b="1" dirty="0">
              <a:solidFill>
                <a:schemeClr val="hlink"/>
              </a:solidFill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2298" name="Rectangle 10"/>
          <p:cNvSpPr/>
          <p:nvPr/>
        </p:nvSpPr>
        <p:spPr>
          <a:xfrm>
            <a:off x="0" y="32766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ahoma" panose="020B0604030504040204" pitchFamily="34" charset="0"/>
            </a:endParaRPr>
          </a:p>
        </p:txBody>
      </p:sp>
      <p:graphicFrame>
        <p:nvGraphicFramePr>
          <p:cNvPr id="32777" name="Object 9"/>
          <p:cNvGraphicFramePr/>
          <p:nvPr/>
        </p:nvGraphicFramePr>
        <p:xfrm>
          <a:off x="2286000" y="4963160"/>
          <a:ext cx="44196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5" imgW="2552700" imgH="304800" progId="Equation.DSMT4">
                  <p:embed/>
                </p:oleObj>
              </mc:Choice>
              <mc:Fallback>
                <p:oleObj name="" r:id="rId5" imgW="2552700" imgH="304800" progId="Equation.DSMT4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86000" y="4963160"/>
                        <a:ext cx="4419600" cy="527050"/>
                      </a:xfrm>
                      <a:prstGeom prst="rect">
                        <a:avLst/>
                      </a:prstGeom>
                      <a:noFill/>
                      <a:ln w="19050" cap="flat" cmpd="sng">
                        <a:solidFill>
                          <a:srgbClr val="00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990600" y="838200"/>
            <a:ext cx="73901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600" b="1" kern="0" noProof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j-cs"/>
                <a:sym typeface="+mn-ea"/>
              </a:rPr>
              <a:t>2.3</a:t>
            </a:r>
            <a:r>
              <a:rPr lang="zh-CN" altLang="en-US" sz="3600" b="1" kern="0" noProof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  <a:sym typeface="+mn-ea"/>
              </a:rPr>
              <a:t>逻辑代数的定律与规则（重点）</a:t>
            </a:r>
            <a:endParaRPr lang="zh-CN" altLang="en-US" sz="3600" b="1" kern="0" noProof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黑体" panose="02010609060101010101" charset="-122"/>
              <a:cs typeface="+mj-cs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charRg st="26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charRg st="26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charRg st="29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771">
                                            <p:txEl>
                                              <p:charRg st="29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charRg st="33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771">
                                            <p:txEl>
                                              <p:charRg st="33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charRg st="36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771">
                                            <p:txEl>
                                              <p:charRg st="36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6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4578" y="-317"/>
            <a:ext cx="7793038" cy="1462088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作业：以下题目已经布置在学习通。</a:t>
            </a:r>
            <a:endParaRPr kumimoji="0" lang="zh-CN" altLang="en-US" sz="3200" b="1" i="0" u="none" strike="noStrike" kern="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黑体" panose="02010609060101010101" charset="-122"/>
              <a:cs typeface="+mj-cs"/>
            </a:endParaRPr>
          </a:p>
        </p:txBody>
      </p:sp>
      <p:sp>
        <p:nvSpPr>
          <p:cNvPr id="13317" name="Rectangle 3"/>
          <p:cNvSpPr>
            <a:spLocks noGrp="1"/>
          </p:cNvSpPr>
          <p:nvPr>
            <p:ph idx="1"/>
          </p:nvPr>
        </p:nvSpPr>
        <p:spPr>
          <a:xfrm>
            <a:off x="774065" y="1595120"/>
            <a:ext cx="7772400" cy="4459288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幼圆" panose="02010509060101010101" pitchFamily="49" charset="-122"/>
              </a:rPr>
              <a:t>1 </a:t>
            </a:r>
            <a:r>
              <a:rPr lang="zh-CN" altLang="en-US" sz="2400" b="1" dirty="0">
                <a:latin typeface="Times New Roman" panose="02020603050405020304" pitchFamily="18" charset="0"/>
                <a:ea typeface="幼圆" panose="02010509060101010101" pitchFamily="49" charset="-122"/>
              </a:rPr>
              <a:t>设开关闭合为</a:t>
            </a:r>
            <a:r>
              <a:rPr lang="en-US" altLang="zh-CN" sz="2400" b="1" dirty="0">
                <a:latin typeface="Times New Roman" panose="02020603050405020304" pitchFamily="18" charset="0"/>
                <a:ea typeface="幼圆" panose="02010509060101010101" pitchFamily="49" charset="-122"/>
              </a:rPr>
              <a:t>1,</a:t>
            </a:r>
            <a:r>
              <a:rPr lang="zh-CN" altLang="en-US" sz="2400" b="1" dirty="0">
                <a:latin typeface="Times New Roman" panose="02020603050405020304" pitchFamily="18" charset="0"/>
                <a:ea typeface="幼圆" panose="02010509060101010101" pitchFamily="49" charset="-122"/>
              </a:rPr>
              <a:t>断开为</a:t>
            </a:r>
            <a:r>
              <a:rPr lang="en-US" altLang="zh-CN" sz="2400" b="1" dirty="0">
                <a:latin typeface="Times New Roman" panose="02020603050405020304" pitchFamily="18" charset="0"/>
                <a:ea typeface="幼圆" panose="02010509060101010101" pitchFamily="49" charset="-122"/>
              </a:rPr>
              <a:t>0,</a:t>
            </a:r>
            <a:r>
              <a:rPr lang="zh-CN" altLang="en-US" sz="2400" b="1" dirty="0">
                <a:latin typeface="Times New Roman" panose="02020603050405020304" pitchFamily="18" charset="0"/>
                <a:ea typeface="幼圆" panose="02010509060101010101" pitchFamily="49" charset="-122"/>
              </a:rPr>
              <a:t>灯亮为</a:t>
            </a:r>
            <a:r>
              <a:rPr lang="en-US" altLang="zh-CN" sz="2400" b="1" dirty="0">
                <a:latin typeface="Times New Roman" panose="02020603050405020304" pitchFamily="18" charset="0"/>
                <a:ea typeface="幼圆" panose="02010509060101010101" pitchFamily="49" charset="-122"/>
              </a:rPr>
              <a:t>1,</a:t>
            </a:r>
            <a:r>
              <a:rPr lang="zh-CN" altLang="en-US" sz="2400" b="1" dirty="0">
                <a:latin typeface="Times New Roman" panose="02020603050405020304" pitchFamily="18" charset="0"/>
                <a:ea typeface="幼圆" panose="02010509060101010101" pitchFamily="49" charset="-122"/>
              </a:rPr>
              <a:t>灯灭为</a:t>
            </a:r>
            <a:r>
              <a:rPr lang="en-US" altLang="zh-CN" sz="2400" b="1" dirty="0">
                <a:latin typeface="Times New Roman" panose="02020603050405020304" pitchFamily="18" charset="0"/>
                <a:ea typeface="幼圆" panose="02010509060101010101" pitchFamily="49" charset="-122"/>
              </a:rPr>
              <a:t>0,</a:t>
            </a:r>
            <a:r>
              <a:rPr lang="zh-CN" altLang="en-US" sz="2400" b="1" dirty="0">
                <a:latin typeface="Times New Roman" panose="02020603050405020304" pitchFamily="18" charset="0"/>
                <a:ea typeface="幼圆" panose="02010509060101010101" pitchFamily="49" charset="-122"/>
              </a:rPr>
              <a:t>试写出灯亮的逻辑表达式。</a:t>
            </a:r>
            <a:endParaRPr lang="zh-CN" altLang="en-US" sz="2400" b="1" dirty="0"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 eaLnBrk="1" hangingPunct="1">
              <a:lnSpc>
                <a:spcPct val="120000"/>
              </a:lnSpc>
            </a:pPr>
            <a:endParaRPr lang="zh-CN" altLang="en-US" sz="2400" b="1" dirty="0"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400" b="1" dirty="0"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幼圆" panose="02010509060101010101" pitchFamily="49" charset="-122"/>
              </a:rPr>
              <a:t>               </a:t>
            </a:r>
            <a:endParaRPr lang="zh-CN" altLang="en-US" sz="2400" b="1" dirty="0"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400" b="1" dirty="0"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endParaRPr lang="zh-CN" altLang="en-US" sz="2400" b="1" dirty="0"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endParaRPr lang="zh-CN" altLang="en-US" sz="2400" b="1" dirty="0"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endParaRPr lang="zh-CN" altLang="en-US" sz="2400" dirty="0"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                 </a:t>
            </a:r>
            <a:endParaRPr lang="zh-CN" altLang="en-US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aphicFrame>
        <p:nvGraphicFramePr>
          <p:cNvPr id="13314" name="Object 4"/>
          <p:cNvGraphicFramePr/>
          <p:nvPr/>
        </p:nvGraphicFramePr>
        <p:xfrm>
          <a:off x="685800" y="2895600"/>
          <a:ext cx="3638550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1" imgW="2430145" imgH="1016000" progId="Visio.Drawing.11">
                  <p:embed/>
                </p:oleObj>
              </mc:Choice>
              <mc:Fallback>
                <p:oleObj name="" r:id="rId1" imgW="2430145" imgH="1016000" progId="Visio.Drawing.11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5800" y="2895600"/>
                        <a:ext cx="3638550" cy="1508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5"/>
          <p:cNvGraphicFramePr/>
          <p:nvPr/>
        </p:nvGraphicFramePr>
        <p:xfrm>
          <a:off x="3657600" y="4495800"/>
          <a:ext cx="4724400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3" imgW="2531745" imgH="1024255" progId="Visio.Drawing.11">
                  <p:embed/>
                </p:oleObj>
              </mc:Choice>
              <mc:Fallback>
                <p:oleObj name="" r:id="rId3" imgW="2531745" imgH="1024255" progId="Visio.Drawing.11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7600" y="4495800"/>
                        <a:ext cx="4724400" cy="1911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作业（续）</a:t>
            </a:r>
            <a:endParaRPr kumimoji="0" lang="zh-CN" altLang="en-US" sz="4400" b="1" i="0" u="none" strike="noStrike" kern="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黑体" panose="02010609060101010101" charset="-122"/>
              <a:cs typeface="+mj-cs"/>
            </a:endParaRPr>
          </a:p>
        </p:txBody>
      </p:sp>
      <p:sp>
        <p:nvSpPr>
          <p:cNvPr id="14345" name="Rectangle 3"/>
          <p:cNvSpPr>
            <a:spLocks noGrp="1"/>
          </p:cNvSpPr>
          <p:nvPr>
            <p:ph idx="1"/>
          </p:nvPr>
        </p:nvSpPr>
        <p:spPr>
          <a:xfrm>
            <a:off x="1143000" y="1828800"/>
            <a:ext cx="7772400" cy="411480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ea typeface="幼圆" panose="02010509060101010101" pitchFamily="49" charset="-122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  <a:ea typeface="幼圆" panose="02010509060101010101" pitchFamily="49" charset="-122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幼圆" panose="02010509060101010101" pitchFamily="49" charset="-122"/>
              </a:rPr>
              <a:t>写出下列表达式的对偶式，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不要化简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14338" name="Object 4"/>
          <p:cNvGraphicFramePr/>
          <p:nvPr/>
        </p:nvGraphicFramePr>
        <p:xfrm>
          <a:off x="1752600" y="2438400"/>
          <a:ext cx="4953000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1" imgW="2055495" imgH="304800" progId="Equation.DSMT4">
                  <p:embed/>
                </p:oleObj>
              </mc:Choice>
              <mc:Fallback>
                <p:oleObj name="" r:id="rId1" imgW="2055495" imgH="3048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52600" y="2438400"/>
                        <a:ext cx="4953000" cy="7350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" name="Object 5"/>
          <p:cNvGraphicFramePr/>
          <p:nvPr/>
        </p:nvGraphicFramePr>
        <p:xfrm>
          <a:off x="1704975" y="3276600"/>
          <a:ext cx="4211638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3" imgW="1332230" imgH="304800" progId="Equation.DSMT4">
                  <p:embed/>
                </p:oleObj>
              </mc:Choice>
              <mc:Fallback>
                <p:oleObj name="" r:id="rId3" imgW="1332230" imgH="304800" progId="Equation.DSMT4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4975" y="3276600"/>
                        <a:ext cx="4211638" cy="963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0" name="Object 6"/>
          <p:cNvGraphicFramePr/>
          <p:nvPr/>
        </p:nvGraphicFramePr>
        <p:xfrm>
          <a:off x="1752600" y="4233863"/>
          <a:ext cx="594360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5" imgW="2004695" imgH="304800" progId="Equation.DSMT4">
                  <p:embed/>
                </p:oleObj>
              </mc:Choice>
              <mc:Fallback>
                <p:oleObj name="" r:id="rId5" imgW="2004695" imgH="304800" progId="Equation.DSMT4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2600" y="4233863"/>
                        <a:ext cx="5943600" cy="903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Object 7"/>
          <p:cNvGraphicFramePr/>
          <p:nvPr/>
        </p:nvGraphicFramePr>
        <p:xfrm>
          <a:off x="533400" y="5410200"/>
          <a:ext cx="41148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7" imgW="1294130" imgH="254000" progId="Equation.DSMT4">
                  <p:embed/>
                </p:oleObj>
              </mc:Choice>
              <mc:Fallback>
                <p:oleObj name="" r:id="rId7" imgW="1294130" imgH="254000" progId="Equation.DSMT4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3400" y="5410200"/>
                        <a:ext cx="4114800" cy="806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2" name="Object 8"/>
          <p:cNvGraphicFramePr/>
          <p:nvPr/>
        </p:nvGraphicFramePr>
        <p:xfrm>
          <a:off x="4716463" y="5257800"/>
          <a:ext cx="4056062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9" imgW="1510665" imgH="342900" progId="Equation.DSMT4">
                  <p:embed/>
                </p:oleObj>
              </mc:Choice>
              <mc:Fallback>
                <p:oleObj name="" r:id="rId9" imgW="1510665" imgH="342900" progId="Equation.DSMT4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16463" y="5257800"/>
                        <a:ext cx="4056062" cy="919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作业（续）</a:t>
            </a:r>
            <a:endParaRPr kumimoji="0" lang="zh-CN" altLang="en-US" sz="4400" b="1" i="0" u="none" strike="noStrike" kern="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黑体" panose="02010609060101010101" charset="-122"/>
              <a:cs typeface="+mj-cs"/>
            </a:endParaRPr>
          </a:p>
        </p:txBody>
      </p:sp>
      <p:sp>
        <p:nvSpPr>
          <p:cNvPr id="15370" name="Rectangle 3"/>
          <p:cNvSpPr>
            <a:spLocks noGrp="1"/>
          </p:cNvSpPr>
          <p:nvPr>
            <p:ph idx="1"/>
          </p:nvPr>
        </p:nvSpPr>
        <p:spPr>
          <a:xfrm>
            <a:off x="502285" y="1600200"/>
            <a:ext cx="8139430" cy="798195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en-US" altLang="zh-CN" sz="2400" dirty="0">
                <a:latin typeface="Times New Roman" panose="02020603050405020304" pitchFamily="18" charset="0"/>
                <a:ea typeface="幼圆" panose="02010509060101010101" pitchFamily="49" charset="-122"/>
              </a:rPr>
              <a:t>3 </a:t>
            </a:r>
            <a:r>
              <a:rPr lang="zh-CN" altLang="en-US" sz="2400" b="1" dirty="0">
                <a:latin typeface="Times New Roman" panose="02020603050405020304" pitchFamily="18" charset="0"/>
                <a:ea typeface="幼圆" panose="02010509060101010101" pitchFamily="49" charset="-122"/>
              </a:rPr>
              <a:t>写出下列函数的反函数，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不要化简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15362" name="Object 4"/>
          <p:cNvGraphicFramePr/>
          <p:nvPr/>
        </p:nvGraphicFramePr>
        <p:xfrm>
          <a:off x="609600" y="2895600"/>
          <a:ext cx="381317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1" imgW="1751330" imgH="304800" progId="Equation.DSMT4">
                  <p:embed/>
                </p:oleObj>
              </mc:Choice>
              <mc:Fallback>
                <p:oleObj name="" r:id="rId1" imgW="1751330" imgH="304800" progId="Equation.DSMT4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9600" y="2895600"/>
                        <a:ext cx="3813175" cy="663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5"/>
          <p:cNvGraphicFramePr/>
          <p:nvPr/>
        </p:nvGraphicFramePr>
        <p:xfrm>
          <a:off x="5334000" y="2743200"/>
          <a:ext cx="3094038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3" imgW="1422400" imgH="279400" progId="Equation.DSMT4">
                  <p:embed/>
                </p:oleObj>
              </mc:Choice>
              <mc:Fallback>
                <p:oleObj name="" r:id="rId3" imgW="1422400" imgH="279400" progId="Equation.DSMT4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4000" y="2743200"/>
                        <a:ext cx="3094038" cy="6080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6"/>
          <p:cNvGraphicFramePr/>
          <p:nvPr/>
        </p:nvGraphicFramePr>
        <p:xfrm>
          <a:off x="609600" y="4114800"/>
          <a:ext cx="444817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5" imgW="2042795" imgH="254000" progId="Equation.DSMT4">
                  <p:embed/>
                </p:oleObj>
              </mc:Choice>
              <mc:Fallback>
                <p:oleObj name="" r:id="rId5" imgW="2042795" imgH="2540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" y="4114800"/>
                        <a:ext cx="4448175" cy="552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Object 7"/>
          <p:cNvGraphicFramePr/>
          <p:nvPr/>
        </p:nvGraphicFramePr>
        <p:xfrm>
          <a:off x="5334000" y="3962400"/>
          <a:ext cx="3260725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7" imgW="1497330" imgH="304800" progId="Equation.DSMT4">
                  <p:embed/>
                </p:oleObj>
              </mc:Choice>
              <mc:Fallback>
                <p:oleObj name="" r:id="rId7" imgW="1497330" imgH="3048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34000" y="3962400"/>
                        <a:ext cx="3260725" cy="661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8"/>
          <p:cNvGraphicFramePr/>
          <p:nvPr/>
        </p:nvGraphicFramePr>
        <p:xfrm>
          <a:off x="609600" y="5029200"/>
          <a:ext cx="3151188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9" imgW="1447165" imgH="330200" progId="Equation.DSMT4">
                  <p:embed/>
                </p:oleObj>
              </mc:Choice>
              <mc:Fallback>
                <p:oleObj name="" r:id="rId9" imgW="1447165" imgH="3302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9600" y="5029200"/>
                        <a:ext cx="3151188" cy="717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Object 9"/>
          <p:cNvGraphicFramePr/>
          <p:nvPr/>
        </p:nvGraphicFramePr>
        <p:xfrm>
          <a:off x="5410200" y="5105400"/>
          <a:ext cx="2073275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1" imgW="951865" imgH="228600" progId="Equation.DSMT4">
                  <p:embed/>
                </p:oleObj>
              </mc:Choice>
              <mc:Fallback>
                <p:oleObj name="" r:id="rId11" imgW="951865" imgH="22860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10200" y="5105400"/>
                        <a:ext cx="2073275" cy="496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0" cap="none" spc="0" normalizeH="0" baseline="0" noProof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预习</a:t>
            </a:r>
            <a:endParaRPr kumimoji="0" lang="zh-CN" altLang="en-US" sz="4000" b="1" i="0" u="none" strike="noStrike" kern="0" cap="none" spc="0" normalizeH="0" baseline="0" noProof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j-lt"/>
              <a:ea typeface="黑体" panose="02010609060101010101" charset="-122"/>
              <a:cs typeface="+mj-cs"/>
            </a:endParaRPr>
          </a:p>
        </p:txBody>
      </p:sp>
      <p:sp>
        <p:nvSpPr>
          <p:cNvPr id="25603" name="Rectangle 3"/>
          <p:cNvSpPr>
            <a:spLocks noGrp="1"/>
          </p:cNvSpPr>
          <p:nvPr>
            <p:ph idx="1"/>
          </p:nvPr>
        </p:nvSpPr>
        <p:spPr>
          <a:xfrm>
            <a:off x="804545" y="1837055"/>
            <a:ext cx="8139430" cy="3434715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sz="3000" b="1" dirty="0">
                <a:ea typeface="幼圆" panose="02010509060101010101" pitchFamily="49" charset="-122"/>
              </a:rPr>
              <a:t>最小项和最大项</a:t>
            </a:r>
            <a:endParaRPr lang="zh-CN" altLang="en-US" sz="3000" b="1" dirty="0">
              <a:ea typeface="幼圆" panose="020105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1" name="日期占位符 3"/>
          <p:cNvSpPr txBox="1">
            <a:spLocks noGrp="1"/>
          </p:cNvSpPr>
          <p:nvPr>
            <p:ph type="dt" sz="half" idx="10"/>
          </p:nvPr>
        </p:nvSpPr>
        <p:spPr/>
        <p:txBody>
          <a:bodyPr anchor="b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eaLnBrk="1" hangingPunct="1"/>
            <a:fld id="{BB962C8B-B14F-4D97-AF65-F5344CB8AC3E}" type="datetime1">
              <a:rPr lang="zh-CN" altLang="en-US" sz="1400" dirty="0"/>
            </a:fld>
            <a:endParaRPr lang="zh-CN" altLang="en-US" sz="1400" dirty="0"/>
          </a:p>
        </p:txBody>
      </p:sp>
      <p:sp>
        <p:nvSpPr>
          <p:cNvPr id="2052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 anchor="b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j-cs"/>
              </a:rPr>
              <a:t>2.1 </a:t>
            </a:r>
            <a:r>
              <a:rPr kumimoji="0" lang="en-US" altLang="zh-CN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 </a:t>
            </a:r>
            <a:r>
              <a:rPr kumimoji="0" lang="zh-CN" altLang="en-US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逻辑变量与逻辑函数</a:t>
            </a:r>
            <a:endParaRPr kumimoji="0" lang="zh-CN" altLang="en-US" sz="4400" b="1" i="0" u="none" strike="noStrike" kern="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黑体" panose="02010609060101010101" charset="-122"/>
              <a:cs typeface="+mj-cs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502285" y="1812290"/>
            <a:ext cx="8139430" cy="49466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3200" b="1" i="0" u="sng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charset="-122"/>
                <a:cs typeface="+mn-cs"/>
              </a:rPr>
              <a:t>正逻辑与负逻辑</a:t>
            </a:r>
            <a:endParaRPr kumimoji="0" lang="zh-CN" altLang="en-US" sz="3200" b="1" i="0" u="sng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幼圆" panose="02010509060101010101" pitchFamily="49" charset="-122"/>
              </a:rPr>
              <a:t>一般都使用正逻辑</a:t>
            </a: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幼圆" panose="02010509060101010101" pitchFamily="49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幼圆" panose="02010509060101010101" pitchFamily="49" charset="-122"/>
                <a:cs typeface="+mn-cs"/>
              </a:rPr>
              <a:t>例</a:t>
            </a:r>
            <a:endParaRPr kumimoji="0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幼圆" panose="02010509060101010101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华文仿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1" i="0" u="sng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华文仿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sng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  </a:t>
            </a:r>
            <a:endParaRPr kumimoji="0" lang="zh-CN" altLang="en-US" sz="3200" b="1" i="0" u="sng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5" name="Rectangle 5"/>
          <p:cNvSpPr/>
          <p:nvPr/>
        </p:nvSpPr>
        <p:spPr>
          <a:xfrm>
            <a:off x="0" y="29622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ahoma" panose="020B0604030504040204" pitchFamily="34" charset="0"/>
            </a:endParaRPr>
          </a:p>
        </p:txBody>
      </p:sp>
      <p:graphicFrame>
        <p:nvGraphicFramePr>
          <p:cNvPr id="11268" name="Object 4"/>
          <p:cNvGraphicFramePr/>
          <p:nvPr/>
        </p:nvGraphicFramePr>
        <p:xfrm>
          <a:off x="2514600" y="3505200"/>
          <a:ext cx="3962400" cy="219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1" imgW="1506855" imgH="838200" progId="Visio.Drawing.11">
                  <p:embed/>
                </p:oleObj>
              </mc:Choice>
              <mc:Fallback>
                <p:oleObj name="" r:id="rId1" imgW="1506855" imgH="838200" progId="Visio.Drawing.11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14600" y="3505200"/>
                        <a:ext cx="3962400" cy="2193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0" name="Text Box 6"/>
          <p:cNvSpPr txBox="1"/>
          <p:nvPr/>
        </p:nvSpPr>
        <p:spPr>
          <a:xfrm>
            <a:off x="6172200" y="5486400"/>
            <a:ext cx="2286000" cy="833438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4800" b="1" i="1" dirty="0">
                <a:latin typeface="Times New Roman" panose="02020603050405020304" pitchFamily="18" charset="0"/>
              </a:rPr>
              <a:t>F</a:t>
            </a:r>
            <a:r>
              <a:rPr lang="en-US" altLang="zh-CN" sz="4800" b="1" dirty="0">
                <a:latin typeface="Times New Roman" panose="02020603050405020304" pitchFamily="18" charset="0"/>
              </a:rPr>
              <a:t>=</a:t>
            </a:r>
            <a:r>
              <a:rPr lang="en-US" altLang="zh-CN" sz="4800" b="1" i="1" dirty="0">
                <a:latin typeface="Times New Roman" panose="02020603050405020304" pitchFamily="18" charset="0"/>
              </a:rPr>
              <a:t>f</a:t>
            </a:r>
            <a:r>
              <a:rPr lang="en-US" altLang="zh-CN" sz="4800" b="1" dirty="0">
                <a:latin typeface="Times New Roman" panose="02020603050405020304" pitchFamily="18" charset="0"/>
              </a:rPr>
              <a:t>(A)</a:t>
            </a:r>
            <a:endParaRPr lang="en-US" altLang="zh-CN" sz="4800" b="1" dirty="0">
              <a:latin typeface="Times New Roman" panose="02020603050405020304" pitchFamily="18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charRg st="8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charRg st="8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charRg st="17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7">
                                            <p:txEl>
                                              <p:charRg st="17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j-cs"/>
              </a:rPr>
              <a:t>2.2 </a:t>
            </a:r>
            <a:r>
              <a:rPr kumimoji="0" lang="zh-CN" altLang="en-US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常用逻辑运算（重点）</a:t>
            </a:r>
            <a:endParaRPr kumimoji="0" lang="zh-CN" altLang="en-US" sz="4400" b="1" i="0" u="none" strike="noStrike" kern="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黑体" panose="02010609060101010101" charset="-122"/>
              <a:cs typeface="+mj-cs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502285" y="1677035"/>
            <a:ext cx="8261350" cy="46640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3200" b="1" i="0" u="sng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三种基本逻辑运算</a:t>
            </a: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68020" y="2372995"/>
            <a:ext cx="3581400" cy="579438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黑体" panose="02010609060101010101" charset="-122"/>
                <a:cs typeface="+mn-cs"/>
              </a:rPr>
              <a:t>与逻辑（逻辑乘）</a:t>
            </a:r>
            <a:endParaRPr kumimoji="0" lang="zh-CN" altLang="en-US" sz="3200" b="1" kern="120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3079" name="Rectangle 7"/>
          <p:cNvSpPr/>
          <p:nvPr/>
        </p:nvSpPr>
        <p:spPr>
          <a:xfrm>
            <a:off x="0" y="2952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ahoma" panose="020B0604030504040204" pitchFamily="34" charset="0"/>
            </a:endParaRPr>
          </a:p>
        </p:txBody>
      </p:sp>
      <p:graphicFrame>
        <p:nvGraphicFramePr>
          <p:cNvPr id="15366" name="Object 6"/>
          <p:cNvGraphicFramePr/>
          <p:nvPr/>
        </p:nvGraphicFramePr>
        <p:xfrm>
          <a:off x="2185670" y="3136265"/>
          <a:ext cx="3581400" cy="174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1744345" imgH="855345" progId="Visio.Drawing.11">
                  <p:embed/>
                </p:oleObj>
              </mc:Choice>
              <mc:Fallback>
                <p:oleObj name="" r:id="rId1" imgW="1744345" imgH="855345" progId="Visio.Drawing.11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85670" y="3136265"/>
                        <a:ext cx="3581400" cy="1746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j-cs"/>
              </a:rPr>
              <a:t>2.2</a:t>
            </a:r>
            <a:r>
              <a:rPr kumimoji="0" lang="en-US" altLang="zh-CN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 </a:t>
            </a:r>
            <a:r>
              <a:rPr kumimoji="0" lang="zh-CN" altLang="en-US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常用逻辑运算</a:t>
            </a:r>
            <a:endParaRPr kumimoji="0" lang="zh-CN" altLang="en-US" sz="4400" b="1" i="0" u="none" strike="noStrike" kern="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黑体" panose="02010609060101010101" charset="-122"/>
              <a:cs typeface="+mj-cs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502285" y="1971675"/>
            <a:ext cx="8139430" cy="436943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charset="-122"/>
                <a:cs typeface="+mn-cs"/>
              </a:rPr>
              <a:t>真值表：</a:t>
            </a:r>
            <a:endParaRPr kumimoji="0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黑体" panose="02010609060101010101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        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在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所有可能的输入组合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下，得到其响应的输出结果所列成的表格，它能完全确定逻辑运算的规律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。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20484" name="Rectangle 5"/>
          <p:cNvSpPr/>
          <p:nvPr/>
        </p:nvSpPr>
        <p:spPr>
          <a:xfrm>
            <a:off x="0" y="28575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ahoma" panose="020B060403050404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9" name="Rectangle 5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j-cs"/>
              </a:rPr>
              <a:t>2.2</a:t>
            </a:r>
            <a:r>
              <a:rPr kumimoji="0" lang="en-US" altLang="zh-CN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 </a:t>
            </a:r>
            <a:r>
              <a:rPr kumimoji="0" lang="zh-CN" altLang="en-US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常用逻辑运算</a:t>
            </a:r>
            <a:endParaRPr kumimoji="0" lang="zh-CN" altLang="en-US" sz="4400" b="1" i="0" u="none" strike="noStrike" kern="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黑体" panose="02010609060101010101" charset="-122"/>
              <a:cs typeface="+mj-cs"/>
            </a:endParaRPr>
          </a:p>
        </p:txBody>
      </p:sp>
      <p:graphicFrame>
        <p:nvGraphicFramePr>
          <p:cNvPr id="4098" name="Object 4"/>
          <p:cNvGraphicFramePr/>
          <p:nvPr>
            <p:ph idx="1"/>
          </p:nvPr>
        </p:nvGraphicFramePr>
        <p:xfrm>
          <a:off x="3048000" y="2819400"/>
          <a:ext cx="3810000" cy="298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1" imgW="1303655" imgH="1024255" progId="Visio.Drawing.11">
                  <p:embed/>
                </p:oleObj>
              </mc:Choice>
              <mc:Fallback>
                <p:oleObj name="" r:id="rId1" imgW="1303655" imgH="1024255" progId="Visio.Drawing.11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48000" y="2819400"/>
                        <a:ext cx="3810000" cy="29813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1219200" y="2057400"/>
            <a:ext cx="297180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3200" b="1" kern="1200" cap="none" spc="0" normalizeH="0" baseline="0" noProof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charset="-122"/>
                <a:cs typeface="+mn-cs"/>
              </a:rPr>
              <a:t>与逻辑真值表</a:t>
            </a:r>
            <a:endParaRPr kumimoji="0" lang="zh-CN" altLang="en-US" sz="3200" b="1" kern="1200" cap="none" spc="0" normalizeH="0" baseline="0" noProof="0" smtClean="0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16392" name="Text Box 8"/>
          <p:cNvSpPr txBox="1"/>
          <p:nvPr/>
        </p:nvSpPr>
        <p:spPr>
          <a:xfrm>
            <a:off x="3657600" y="4114800"/>
            <a:ext cx="2590800" cy="1604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42900" indent="-342900">
              <a:spcBef>
                <a:spcPct val="50000"/>
              </a:spcBef>
            </a:pPr>
            <a:r>
              <a:rPr lang="en-US" altLang="zh-CN" dirty="0">
                <a:latin typeface="Tahoma" panose="020B0604030504040204" pitchFamily="34" charset="0"/>
              </a:rPr>
              <a:t>0   0                   0</a:t>
            </a:r>
            <a:endParaRPr lang="en-US" altLang="zh-CN" dirty="0">
              <a:latin typeface="Tahoma" panose="020B060403050404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altLang="zh-CN" dirty="0">
                <a:latin typeface="Tahoma" panose="020B0604030504040204" pitchFamily="34" charset="0"/>
              </a:rPr>
              <a:t>0   1                   0</a:t>
            </a:r>
            <a:endParaRPr lang="en-US" altLang="zh-CN" dirty="0">
              <a:latin typeface="Tahoma" panose="020B060403050404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altLang="zh-CN" dirty="0">
                <a:latin typeface="Tahoma" panose="020B0604030504040204" pitchFamily="34" charset="0"/>
              </a:rPr>
              <a:t>1   0                   0</a:t>
            </a:r>
            <a:endParaRPr lang="en-US" altLang="zh-CN" dirty="0">
              <a:latin typeface="Tahoma" panose="020B060403050404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altLang="zh-CN" dirty="0">
                <a:latin typeface="Tahoma" panose="020B0604030504040204" pitchFamily="34" charset="0"/>
              </a:rPr>
              <a:t>1   1                   1</a:t>
            </a:r>
            <a:endParaRPr lang="en-US" altLang="zh-CN" dirty="0">
              <a:latin typeface="Tahoma" panose="020B0604030504040204" pitchFamily="34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j-cs"/>
              </a:rPr>
              <a:t>2.2</a:t>
            </a:r>
            <a:r>
              <a:rPr kumimoji="0" lang="en-US" altLang="zh-CN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 </a:t>
            </a:r>
            <a:r>
              <a:rPr kumimoji="0" lang="zh-CN" altLang="en-US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常用逻辑运算</a:t>
            </a:r>
            <a:endParaRPr kumimoji="0" lang="zh-CN" altLang="en-US" sz="4400" b="1" i="0" u="none" strike="noStrike" kern="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黑体" panose="02010609060101010101" charset="-122"/>
              <a:cs typeface="+mj-cs"/>
            </a:endParaRP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1447800" y="1981200"/>
            <a:ext cx="3581400" cy="579438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黑体" panose="02010609060101010101" charset="-122"/>
                <a:cs typeface="+mn-cs"/>
              </a:rPr>
              <a:t>与逻辑（逻辑乘）</a:t>
            </a:r>
            <a:endParaRPr kumimoji="0" lang="zh-CN" altLang="en-US" sz="3200" b="1" kern="120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1828800" y="2755900"/>
            <a:ext cx="4572000" cy="18878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anose="020B0604030504040204" pitchFamily="34" charset="0"/>
                <a:ea typeface="幼圆" panose="02010509060101010101" pitchFamily="49" charset="-122"/>
                <a:cs typeface="+mn-cs"/>
              </a:rPr>
              <a:t>表达式</a:t>
            </a: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8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 Bold Italic" panose="02020503050405090304" charset="0"/>
                <a:ea typeface="幼圆" panose="02010509060101010101" pitchFamily="49" charset="-122"/>
                <a:cs typeface="Times New Roman Bold Italic" panose="02020503050405090304" charset="0"/>
              </a:rPr>
              <a:t>     F 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 Regular" panose="02020503050405090304" charset="0"/>
                <a:ea typeface="幼圆" panose="02010509060101010101" pitchFamily="49" charset="-122"/>
                <a:cs typeface="Times New Roman Regular" panose="02020503050405090304" charset="0"/>
              </a:rPr>
              <a:t>= </a:t>
            </a:r>
            <a:r>
              <a:rPr kumimoji="0" lang="en-US" altLang="zh-CN" sz="28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 Bold Italic" panose="02020503050405090304" charset="0"/>
                <a:ea typeface="幼圆" panose="02010509060101010101" pitchFamily="49" charset="-122"/>
                <a:cs typeface="Times New Roman Bold Italic" panose="02020503050405090304" charset="0"/>
              </a:rPr>
              <a:t>A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 Regular" panose="02020503050405090304" charset="0"/>
                <a:ea typeface="幼圆" panose="02010509060101010101" pitchFamily="49" charset="-122"/>
                <a:cs typeface="Times New Roman Regular" panose="02020503050405090304" charset="0"/>
              </a:rPr>
              <a:t>·</a:t>
            </a:r>
            <a:r>
              <a:rPr kumimoji="0" lang="en-US" altLang="zh-CN" sz="28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 Bold Italic" panose="02020503050405090304" charset="0"/>
                <a:ea typeface="幼圆" panose="02010509060101010101" pitchFamily="49" charset="-122"/>
                <a:cs typeface="Times New Roman Bold Italic" panose="02020503050405090304" charset="0"/>
              </a:rPr>
              <a:t>B 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 Regular" panose="02020503050405090304" charset="0"/>
                <a:ea typeface="幼圆" panose="02010509060101010101" pitchFamily="49" charset="-122"/>
                <a:cs typeface="Times New Roman Regular" panose="02020503050405090304" charset="0"/>
              </a:rPr>
              <a:t>= </a:t>
            </a:r>
            <a:r>
              <a:rPr kumimoji="0" lang="en-US" altLang="zh-CN" sz="28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 Bold Italic" panose="02020503050405090304" charset="0"/>
                <a:ea typeface="幼圆" panose="02010509060101010101" pitchFamily="49" charset="-122"/>
                <a:cs typeface="Times New Roman Bold Italic" panose="02020503050405090304" charset="0"/>
              </a:rPr>
              <a:t>AB</a:t>
            </a:r>
            <a:endParaRPr kumimoji="0" lang="en-US" altLang="zh-CN" sz="3200" b="1" i="0" u="sng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1" i="0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运算规则</a:t>
            </a:r>
            <a:endParaRPr kumimoji="0" lang="zh-CN" altLang="en-US" sz="2800" b="1" i="0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800" b="1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 Bold" panose="02020503050405090304" charset="0"/>
                <a:ea typeface="幼圆" panose="02010509060101010101" pitchFamily="49" charset="-122"/>
                <a:cs typeface="Times New Roman Bold" panose="02020503050405090304" charset="0"/>
              </a:rPr>
              <a:t>0</a:t>
            </a:r>
            <a:r>
              <a:rPr lang="en-US" altLang="zh-CN" sz="2800" b="1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 Regular" panose="02020503050405090304" charset="0"/>
                <a:ea typeface="幼圆" panose="02010509060101010101" pitchFamily="49" charset="-122"/>
                <a:cs typeface="Times New Roman Regular" panose="02020503050405090304" charset="0"/>
                <a:sym typeface="+mn-ea"/>
              </a:rPr>
              <a:t>·</a:t>
            </a:r>
            <a:r>
              <a:rPr kumimoji="0" lang="en-US" altLang="zh-CN" sz="2800" b="1" i="1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 Bold Italic" panose="02020503050405090304" charset="0"/>
                <a:ea typeface="幼圆" panose="02010509060101010101" pitchFamily="49" charset="-122"/>
                <a:cs typeface="Times New Roman Bold Italic" panose="02020503050405090304" charset="0"/>
              </a:rPr>
              <a:t>A</a:t>
            </a:r>
            <a:r>
              <a:rPr kumimoji="0" lang="en-US" altLang="zh-CN" sz="2800" b="1" i="0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=</a:t>
            </a:r>
            <a:r>
              <a:rPr lang="en-US" altLang="zh-CN" sz="2800" b="1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 Bold" panose="02020503050405090304" charset="0"/>
                <a:ea typeface="幼圆" panose="02010509060101010101" pitchFamily="49" charset="-122"/>
                <a:cs typeface="Times New Roman Bold" panose="02020503050405090304" charset="0"/>
                <a:sym typeface="+mn-ea"/>
              </a:rPr>
              <a:t>0</a:t>
            </a:r>
            <a:r>
              <a:rPr kumimoji="0" lang="zh-CN" altLang="en-US" sz="2800" b="1" i="0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，</a:t>
            </a:r>
            <a:r>
              <a:rPr lang="en-US" altLang="zh-CN" sz="2800" b="1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 Bold" panose="02020503050405090304" charset="0"/>
                <a:ea typeface="幼圆" panose="02010509060101010101" pitchFamily="49" charset="-122"/>
                <a:cs typeface="Times New Roman Bold" panose="02020503050405090304" charset="0"/>
                <a:sym typeface="+mn-ea"/>
              </a:rPr>
              <a:t>1</a:t>
            </a:r>
            <a:r>
              <a:rPr lang="en-US" altLang="zh-CN" sz="2800" b="1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 Regular" panose="02020503050405090304" charset="0"/>
                <a:ea typeface="幼圆" panose="02010509060101010101" pitchFamily="49" charset="-122"/>
                <a:cs typeface="Times New Roman Regular" panose="02020503050405090304" charset="0"/>
                <a:sym typeface="+mn-ea"/>
              </a:rPr>
              <a:t>·</a:t>
            </a:r>
            <a:r>
              <a:rPr lang="en-US" altLang="zh-CN" sz="2800" b="1" i="1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 Bold Italic" panose="02020503050405090304" charset="0"/>
                <a:ea typeface="幼圆" panose="02010509060101010101" pitchFamily="49" charset="-122"/>
                <a:cs typeface="Times New Roman Bold Italic" panose="02020503050405090304" charset="0"/>
                <a:sym typeface="+mn-ea"/>
              </a:rPr>
              <a:t>A</a:t>
            </a:r>
            <a:r>
              <a:rPr lang="en-US" altLang="zh-CN" sz="2800" b="1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=</a:t>
            </a:r>
            <a:r>
              <a:rPr lang="en-US" altLang="zh-CN" sz="2800" b="1" i="1" noProof="0" smtClean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 Bold Italic" panose="02020503050405090304" charset="0"/>
                <a:ea typeface="幼圆" panose="02010509060101010101" pitchFamily="49" charset="-122"/>
                <a:cs typeface="Times New Roman Bold Italic" panose="02020503050405090304" charset="0"/>
                <a:sym typeface="+mn-ea"/>
              </a:rPr>
              <a:t>A</a:t>
            </a:r>
            <a:endParaRPr kumimoji="0" lang="zh-CN" altLang="en-US" sz="2800" b="1" i="1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 Bold Italic" panose="02020503050405090304" charset="0"/>
              <a:ea typeface="幼圆" panose="02010509060101010101" pitchFamily="49" charset="-122"/>
              <a:cs typeface="Times New Roman Bold Italic" panose="02020503050405090304" charset="0"/>
              <a:sym typeface="+mn-ea"/>
            </a:endParaRPr>
          </a:p>
        </p:txBody>
      </p:sp>
      <p:sp>
        <p:nvSpPr>
          <p:cNvPr id="21509" name="Rectangle 6"/>
          <p:cNvSpPr/>
          <p:nvPr/>
        </p:nvSpPr>
        <p:spPr>
          <a:xfrm>
            <a:off x="0" y="2952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21510" name="Rectangle 11"/>
          <p:cNvSpPr/>
          <p:nvPr/>
        </p:nvSpPr>
        <p:spPr>
          <a:xfrm>
            <a:off x="0" y="31146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ahoma" panose="020B0604030504040204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j-cs"/>
              </a:rPr>
              <a:t>2.2</a:t>
            </a:r>
            <a:r>
              <a:rPr kumimoji="0" lang="en-US" altLang="zh-CN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 </a:t>
            </a:r>
            <a:r>
              <a:rPr kumimoji="0" lang="zh-CN" altLang="en-US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常用逻辑运算</a:t>
            </a:r>
            <a:endParaRPr kumimoji="0" lang="zh-CN" altLang="en-US" sz="4400" b="1" i="0" u="none" strike="noStrike" kern="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黑体" panose="02010609060101010101" charset="-122"/>
              <a:cs typeface="+mj-cs"/>
            </a:endParaRPr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1447800" y="1981200"/>
            <a:ext cx="3581400" cy="579438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</a:ln>
          <a:effectLst/>
        </p:spPr>
        <p:txBody>
          <a:bodyPr>
            <a:spAutoFit/>
            <a:scene3d>
              <a:camera prst="orthographicFront"/>
              <a:lightRig rig="threePt" dir="t"/>
            </a:scene3d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黑体" panose="02010609060101010101" charset="-122"/>
                <a:cs typeface="+mn-cs"/>
              </a:rPr>
              <a:t>与逻辑（逻辑乘）</a:t>
            </a:r>
            <a:endParaRPr kumimoji="0" lang="zh-CN" altLang="en-US" sz="3200" b="1" kern="120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1371600" y="1828800"/>
            <a:ext cx="4572000" cy="3276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altLang="zh-CN" sz="3200" b="1" i="0" u="sng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anose="020B0604030504040204" pitchFamily="34" charset="0"/>
                <a:ea typeface="黑体" panose="02010609060101010101" charset="-122"/>
                <a:cs typeface="+mn-cs"/>
              </a:rPr>
              <a:t>逻辑符号</a:t>
            </a:r>
            <a:endParaRPr kumimoji="0" lang="zh-CN" altLang="en-US" sz="32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anose="020B0604030504040204" pitchFamily="34" charset="0"/>
              <a:ea typeface="黑体" panose="02010609060101010101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endParaRPr kumimoji="0" lang="en-US" altLang="zh-CN" sz="32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anose="020B060403050404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5126" name="Rectangle 5"/>
          <p:cNvSpPr/>
          <p:nvPr/>
        </p:nvSpPr>
        <p:spPr>
          <a:xfrm>
            <a:off x="0" y="2952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5127" name="Rectangle 6"/>
          <p:cNvSpPr/>
          <p:nvPr/>
        </p:nvSpPr>
        <p:spPr>
          <a:xfrm>
            <a:off x="0" y="31146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ahoma" panose="020B0604030504040204" pitchFamily="34" charset="0"/>
            </a:endParaRPr>
          </a:p>
        </p:txBody>
      </p:sp>
      <p:graphicFrame>
        <p:nvGraphicFramePr>
          <p:cNvPr id="5122" name="Object 8"/>
          <p:cNvGraphicFramePr/>
          <p:nvPr>
            <p:ph idx="1"/>
          </p:nvPr>
        </p:nvGraphicFramePr>
        <p:xfrm>
          <a:off x="1447800" y="3352800"/>
          <a:ext cx="662940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1" imgW="3225800" imgH="829945" progId="Visio.Drawing.11">
                  <p:embed/>
                </p:oleObj>
              </mc:Choice>
              <mc:Fallback>
                <p:oleObj name="" r:id="rId1" imgW="3225800" imgH="829945" progId="Visio.Drawing.11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47800" y="3352800"/>
                        <a:ext cx="6629400" cy="16859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8" cy="1462088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+mj-cs"/>
              </a:rPr>
              <a:t>2.2</a:t>
            </a:r>
            <a:r>
              <a:rPr kumimoji="0" lang="en-US" altLang="zh-CN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 </a:t>
            </a:r>
            <a:r>
              <a:rPr kumimoji="0" lang="zh-CN" altLang="en-US" sz="4400" b="1" i="0" u="none" strike="noStrike" kern="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黑体" panose="02010609060101010101" charset="-122"/>
                <a:cs typeface="+mj-cs"/>
              </a:rPr>
              <a:t>常用逻辑运算</a:t>
            </a:r>
            <a:endParaRPr kumimoji="0" lang="zh-CN" altLang="en-US" sz="4400" b="1" i="0" u="none" strike="noStrike" kern="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黑体" panose="02010609060101010101" charset="-122"/>
              <a:cs typeface="+mj-cs"/>
            </a:endParaRP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1371600" y="1905000"/>
            <a:ext cx="3581400" cy="579438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黑体" panose="02010609060101010101" charset="-122"/>
                <a:cs typeface="+mn-cs"/>
              </a:rPr>
              <a:t>或逻辑（逻辑加）</a:t>
            </a:r>
            <a:endParaRPr kumimoji="0" lang="zh-CN" altLang="en-US" sz="3200" b="1" kern="1200" cap="none" spc="0" normalizeH="0" baseline="0" noProof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6150" name="Rectangle 6"/>
          <p:cNvSpPr/>
          <p:nvPr/>
        </p:nvSpPr>
        <p:spPr>
          <a:xfrm>
            <a:off x="0" y="29527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6151" name="Rectangle 10"/>
          <p:cNvSpPr/>
          <p:nvPr/>
        </p:nvSpPr>
        <p:spPr>
          <a:xfrm>
            <a:off x="0" y="27717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endParaRPr lang="zh-CN" altLang="en-US" dirty="0">
              <a:latin typeface="Tahoma" panose="020B0604030504040204" pitchFamily="34" charset="0"/>
            </a:endParaRPr>
          </a:p>
        </p:txBody>
      </p:sp>
      <p:graphicFrame>
        <p:nvGraphicFramePr>
          <p:cNvPr id="6146" name="Object 11"/>
          <p:cNvGraphicFramePr/>
          <p:nvPr>
            <p:ph idx="1"/>
          </p:nvPr>
        </p:nvGraphicFramePr>
        <p:xfrm>
          <a:off x="2948940" y="2624455"/>
          <a:ext cx="3505200" cy="196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1" imgW="1744345" imgH="982345" progId="Visio.Drawing.11">
                  <p:embed/>
                </p:oleObj>
              </mc:Choice>
              <mc:Fallback>
                <p:oleObj name="" r:id="rId1" imgW="1744345" imgH="982345" progId="Visio.Drawing.11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48940" y="2624455"/>
                        <a:ext cx="3505200" cy="1960563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ldLvl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COMBINE_RELATE_SLIDE_ID" val="background20177598_1"/>
  <p:tag name="KSO_WM_TEMPLATE_SUBCATEGORY" val="0"/>
  <p:tag name="KSO_WM_TEMPLATE_THUMBS_INDEX" val="1、4、9、11、32"/>
  <p:tag name="KSO_WM_TAG_VERSION" val="1.0"/>
  <p:tag name="KSO_WM_BEAUTIFY_FLAG" val="#wm#"/>
  <p:tag name="KSO_WM_TEMPLATE_CATEGORY" val="custom"/>
  <p:tag name="KSO_WM_TEMPLATE_INDEX" val="20180701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65.xml><?xml version="1.0" encoding="utf-8"?>
<p:tagLst xmlns:p="http://schemas.openxmlformats.org/presentationml/2006/main">
  <p:tag name="KSO_WM_TEMPLATE_CATEGORY" val="custom"/>
  <p:tag name="KSO_WM_TEMPLATE_INDEX" val="20180701"/>
</p:tagLst>
</file>

<file path=ppt/tags/tag166.xml><?xml version="1.0" encoding="utf-8"?>
<p:tagLst xmlns:p="http://schemas.openxmlformats.org/presentationml/2006/main">
  <p:tag name="KSO_WM_TEMPLATE_CATEGORY" val="custom"/>
  <p:tag name="KSO_WM_TEMPLATE_INDEX" val="20180701"/>
</p:tagLst>
</file>

<file path=ppt/tags/tag167.xml><?xml version="1.0" encoding="utf-8"?>
<p:tagLst xmlns:p="http://schemas.openxmlformats.org/presentationml/2006/main">
  <p:tag name="KSO_WM_TEMPLATE_CATEGORY" val="custom"/>
  <p:tag name="KSO_WM_TEMPLATE_INDEX" val="20180701"/>
</p:tagLst>
</file>

<file path=ppt/tags/tag168.xml><?xml version="1.0" encoding="utf-8"?>
<p:tagLst xmlns:p="http://schemas.openxmlformats.org/presentationml/2006/main">
  <p:tag name="KSO_WM_TEMPLATE_CATEGORY" val="custom"/>
  <p:tag name="KSO_WM_TEMPLATE_INDEX" val="20180701"/>
</p:tagLst>
</file>

<file path=ppt/tags/tag169.xml><?xml version="1.0" encoding="utf-8"?>
<p:tagLst xmlns:p="http://schemas.openxmlformats.org/presentationml/2006/main">
  <p:tag name="KSO_WM_TEMPLATE_CATEGORY" val="custom"/>
  <p:tag name="KSO_WM_TEMPLATE_INDEX" val="2018070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TEMPLATE_CATEGORY" val="custom"/>
  <p:tag name="KSO_WM_TEMPLATE_INDEX" val="20180701"/>
</p:tagLst>
</file>

<file path=ppt/tags/tag171.xml><?xml version="1.0" encoding="utf-8"?>
<p:tagLst xmlns:p="http://schemas.openxmlformats.org/presentationml/2006/main">
  <p:tag name="KSO_WM_TEMPLATE_CATEGORY" val="custom"/>
  <p:tag name="KSO_WM_TEMPLATE_INDEX" val="20180701"/>
</p:tagLst>
</file>

<file path=ppt/tags/tag172.xml><?xml version="1.0" encoding="utf-8"?>
<p:tagLst xmlns:p="http://schemas.openxmlformats.org/presentationml/2006/main">
  <p:tag name="KSO_WM_TEMPLATE_CATEGORY" val="custom"/>
  <p:tag name="KSO_WM_TEMPLATE_INDEX" val="20180701"/>
</p:tagLst>
</file>

<file path=ppt/tags/tag173.xml><?xml version="1.0" encoding="utf-8"?>
<p:tagLst xmlns:p="http://schemas.openxmlformats.org/presentationml/2006/main">
  <p:tag name="KSO_WM_TEMPLATE_CATEGORY" val="custom"/>
  <p:tag name="KSO_WM_TEMPLATE_INDEX" val="20180701"/>
</p:tagLst>
</file>

<file path=ppt/tags/tag174.xml><?xml version="1.0" encoding="utf-8"?>
<p:tagLst xmlns:p="http://schemas.openxmlformats.org/presentationml/2006/main">
  <p:tag name="KSO_WM_TEMPLATE_CATEGORY" val="custom"/>
  <p:tag name="KSO_WM_TEMPLATE_INDEX" val="20180701"/>
</p:tagLst>
</file>

<file path=ppt/tags/tag175.xml><?xml version="1.0" encoding="utf-8"?>
<p:tagLst xmlns:p="http://schemas.openxmlformats.org/presentationml/2006/main">
  <p:tag name="KSO_WM_TEMPLATE_CATEGORY" val="custom"/>
  <p:tag name="KSO_WM_TEMPLATE_INDEX" val="20180701"/>
</p:tagLst>
</file>

<file path=ppt/tags/tag176.xml><?xml version="1.0" encoding="utf-8"?>
<p:tagLst xmlns:p="http://schemas.openxmlformats.org/presentationml/2006/main">
  <p:tag name="KSO_WM_TEMPLATE_CATEGORY" val="custom"/>
  <p:tag name="KSO_WM_TEMPLATE_INDEX" val="20180701"/>
</p:tagLst>
</file>

<file path=ppt/tags/tag177.xml><?xml version="1.0" encoding="utf-8"?>
<p:tagLst xmlns:p="http://schemas.openxmlformats.org/presentationml/2006/main">
  <p:tag name="KSO_WM_TEMPLATE_CATEGORY" val="custom"/>
  <p:tag name="KSO_WM_TEMPLATE_INDEX" val="20180701"/>
</p:tagLst>
</file>

<file path=ppt/tags/tag178.xml><?xml version="1.0" encoding="utf-8"?>
<p:tagLst xmlns:p="http://schemas.openxmlformats.org/presentationml/2006/main">
  <p:tag name="KSO_WM_TEMPLATE_CATEGORY" val="custom"/>
  <p:tag name="KSO_WM_TEMPLATE_INDEX" val="20180701"/>
</p:tagLst>
</file>

<file path=ppt/tags/tag179.xml><?xml version="1.0" encoding="utf-8"?>
<p:tagLst xmlns:p="http://schemas.openxmlformats.org/presentationml/2006/main">
  <p:tag name="KSO_WM_TEMPLATE_CATEGORY" val="custom"/>
  <p:tag name="KSO_WM_TEMPLATE_INDEX" val="2018070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EMPLATE_CATEGORY" val="custom"/>
  <p:tag name="KSO_WM_TEMPLATE_INDEX" val="20180701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TEMPLATE_CATEGORY" val="custom"/>
  <p:tag name="KSO_WM_TEMPLATE_INDEX" val="20180701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180701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18070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01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02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03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04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05.xml><?xml version="1.0" encoding="utf-8"?>
<p:tagLst xmlns:p="http://schemas.openxmlformats.org/presentationml/2006/main">
  <p:tag name="KSO_WM_TEMPLATE_CATEGORY" val="custom"/>
  <p:tag name="KSO_WM_TEMPLATE_INDEX" val="20180701"/>
</p:tagLst>
</file>

<file path=ppt/tags/tag207.xml><?xml version="1.0" encoding="utf-8"?>
<p:tagLst xmlns:p="http://schemas.openxmlformats.org/presentationml/2006/main">
  <p:tag name="KSO_WPP_MARK_KEY" val="57cd89d7-6e31-4c58-8429-f3bc78946b4f"/>
  <p:tag name="COMMONDATA" val="eyJoZGlkIjoiNTFlOGZlMDMxZDY1NTU5OTk1OGY2YjkwNjM0NTQ3YTcifQ=="/>
  <p:tag name="commondata" val="eyJoZGlkIjoiYjA3NzAxYzkwMWNmZTU3NGYyMWJlOWIyOTQyNDdhODcifQ==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rgbClr val="000000"/>
      </a:dk1>
      <a:lt1>
        <a:srgbClr val="FFFFFF"/>
      </a:lt1>
      <a:dk2>
        <a:srgbClr val="D8E8D6"/>
      </a:dk2>
      <a:lt2>
        <a:srgbClr val="FFFFFF"/>
      </a:lt2>
      <a:accent1>
        <a:srgbClr val="8DB57E"/>
      </a:accent1>
      <a:accent2>
        <a:srgbClr val="72B494"/>
      </a:accent2>
      <a:accent3>
        <a:srgbClr val="5DAEA9"/>
      </a:accent3>
      <a:accent4>
        <a:srgbClr val="5CA7B7"/>
      </a:accent4>
      <a:accent5>
        <a:srgbClr val="6B9BB9"/>
      </a:accent5>
      <a:accent6>
        <a:srgbClr val="808EB2"/>
      </a:accent6>
      <a:hlink>
        <a:srgbClr val="4E95D1"/>
      </a:hlink>
      <a:folHlink>
        <a:srgbClr val="9C41A0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gICAiSW1nU2V0dGluZ0pzb24iIDogIntcImRwaVwiOlwiNjAwXCIsXCJmb3JtYXRcIjpcIlBOR1wiLFwidHJhbnNwYXJlbnRcIjp0cnVlLFwiYXV0b1wiOmZhbHNlfSIsCiAgICJMYXRleCIgOiAiWEZzZ1JqMWNiM1psY214cGJtVjdRWDBnWEYwPSIsCiAgICJMYXRleEltZ0Jhc2U2NCIgOiAiaVZCT1J3MEtHZ29BQUFBTlNVaEVVZ0FBQU93QUFBQkdCQU1BQUFBOWVtV3ZBQUFBTUZCTVZFWC8vLzhBQUFBQUFBQUFBQUFBQUFBQUFBQUFBQUFBQUFBQUFBQUFBQUFBQUFBQUFBQUFBQUFBQUFBQUFBQUFBQUF2M2FCN0FBQUFEM1JTVGxNQWlhdTdSQ0xOM2U4eVZKbDJFR1lOWkxSTUFBQUFDWEJJV1hNQUFBN0VBQUFPeEFHVkt3NGJBQUFFZjBsRVFWUm9CZTFZTzI4VFFSQyt4SGs3WnllMFFiS1ZDb25DRVVoQVp5T0ZPbW1Sa0pJcWxFNERvWE1RUmR3Z3A2S2dTWG9LSjFRSUNydWp2SlJCUWpqL0lPRVZKNFF3ek54amIzYlhSK3pic3lLaGJPR2JtZDM1NW5aMjUzRzJyTDZNTFB4NzlNV29aVjJaNVc3dms1T3ZZSzg4OEQ5N1lIejNVbmEzQktYTHNGdUVBOFhzdGR1ZHhwU3l5b3lkQUZBQWgzam1DdWtqTXp1SzloaEFYaFlOMzNubUdUdFpjNGZQSldzMkJ6QW5teVZ1QVEzL0VPTFg3NUJkRjJ3Q3hEQUNydW80S1JUdk1MRURzTXhZWTVMdzEzV1VVUlNYbUhoY093bzJHWU1rYjNZNHRSYUtKVFJIMnJ3MEZZZXBJUDY1cmxnSCtDNUpzOUNVZURObUVxM0NxWTdSQVBndFNWT3dMZkZtVE91c3pLK3NBS3VvTHpNQW0yTFNuQ2ljRndIK2FEZzIra0ErOFVuWTAxYkZGZ3pCQWJyenE2YVBxVXVKNW94OHd6U05uZ1NqYlNzSGNLYnBwTkZzVTVKbVRpVFdqSEZPclVQMXpoSWloYTE4bHBQSFpwYTR0bzNwR0FOWFIyeWhXYjdRc2dhK3lid0pONGozWkF0QTk1LytMbW45QXNTMnZJV3hxVzhNNFhMYVBVdnIxejIyMmZLcTkyR2t4UVlMWnJ2a3dxZkNlaFRibksrWW9XeVA5UllXRlNRZXRpa3ZoNlU3WkZCRnExdDJuNjZKV210SW1mcUxaU0p3WkpPejV3RmFEVUtreW5mZ0M0TEhBTXFtZkthT0I1SG9HSGN6d2lDYWFDcTRJeWdyK2JMaWpqSnB5bzYwQ1lGMnBpSm5VZWFqMjRsV0hnSTlkQzhubGI2OGJ5TjRzTEJOdEFRUXZsM0wwNE95L2pJUmJPVENzRjF5WGNMbVRNbTBGemZZSldrOVhCaTJka1d2RTJhR2w3ejJnVnJISXdWSmlJWWQrS1hNQ2ZiVGZOUjRJTlowSUNoRjBSQTJQQlovS1d5ZlQwOVB2NzFUNjlob3VRdHRuSXNhVFFHbEVSTkJpS0R1VDNtV0xyY1kvc3ZKSzVDTCtHUng5ZWEwMVVJd0ZuU0dGYTJab3JBVlkwZG9LTVFOc1VRbDJpVmxLV056d1JieC9pam5sMFVjV21rLy9BZ0poKzJ3eUg0RnRUZWx5aCs0b3BGazU0WTdTWW5hM2dpRDFIZEdMcFMwRWc3YnVuQ3NBNkEwTE9Yd3RMTUpoMjFOM0xaNjZGSi90M2kwUno2WkZXL25DOHdlQTJGcHg1T1VQY21yYlN2WmFyc0UxV0RVMUI2T1Y5dUZWYlB0S2RwRmRDUWIwaXl2dGs1azJFb3FYVEpEY0dzMkdBVTB2OGoxc2lnSStHSXBvSko0amdaeGlXRFV3MjF5VUR4czBiQy80UlBHdEJPa0tFUWluMjV6eEZ3WXRseHNUdHNpUlNHVzFzTVZ3N0ExTjhVUkJrV0tRaWw5M1UzeFdlU1BPQjlCajBlVjIvbW9lcnZBazREYXcxRzdzUnhoaW9sajFOc0toODJnbVRtR1J6MmR0SHMyeDhqZTYrMmtkSFBWSG83T3VzVHdvOGllNjIxTHl1L2sxSFdHemNPV2ljM0p3a3VPb2Zad1d5eHMrVHBUR3Y4bmtTQnd0enpoTzMwSzIzMjU0RkRyNkgxTWVpOVQ3RlBZRm5qNG9LbUtiQWZmb3B1d2xSeldCWk5SVWN2U0gySVVHS3Rkd1BTNnhGR1RRVUU2VFByd3pQZUtlZkY2eklXS0Q5SEpZVE5sNDQyQ0p4ZkQ5TGppY3cxYnB6MnU5QXJ0K0FYMzBjd3NlaHpIaTlrUDE2VkZYS0YzK3Y1ZEYvWDRmYUQ2WmVhZUo3bTV1MmxabmsxWG9CVERZSDI4cDQ4WS9nR1dDeVJ1WG01QWRXTnRaZVh4V3JVRzdjVjRKanBwbFU4Mm5xNnNWY00vTnc4OVEyVG53UG9MZ1FlOTBXbTZFbklBQUFBQVNVVk9SSzVDWUlJPSIKfQo="/>
    </extobj>
    <extobj name="334E55B0-647D-440b-865C-3EC943EB4CBC-2">
      <extobjdata type="334E55B0-647D-440b-865C-3EC943EB4CBC" data="ewogICAiSW1nU2V0dGluZ0pzb24iIDogIntcImRwaVwiOlwiNjAwXCIsXCJmb3JtYXRcIjpcIlBOR1wiLFwidHJhbnNwYXJlbnRcIjp0cnVlLFwiYXV0b1wiOmZhbHNlfSIsCiAgICJMYXRleCIgOiAiWEZzZ1FWeGpaRzkwWEc5MlpYSnNhVzVsZTBGOUlEMGdNRnhkIiwKICAgIkxhdGV4SW1nQmFzZTY0IiA6ICJpVkJPUncwS0dnb0FBQUFOU1VoRVVnQUFBVXdBQUFCSUJBTUFBQUJ2cHRIT0FBQUFNRkJNVkVYLy8vOEFBQUFBQUFBQUFBQUFBQUFBQUFBQUFBQUFBQUFBQUFBQUFBQUFBQUFBQUFBQUFBQUFBQUFBQUFBQUFBQXYzYUI3QUFBQUQzUlNUbE1BTXBtSklrUzdabFR2cTkwUWRzMzFTcEYwQUFBQUNYQklXWE1BQUE3RUFBQU94QUdWS3c0YkFBQUZ6VWxFUVZSb0JlMWFQV3djUlJRZUorYzRPYTkvRkFra3Fvc29VbUxUMERvZDVWMFQyanRCQ3pwTHRJaHpTNU56Nnlicm1vSnpRNEVpY2E2SWtzWXVhS2pPb2dTSk0zOEpsd1EvM3V6dXpMNDNzN00vZmtnQnlhc285LzYrTjkrK25mOUVLY0VENWMrNUlQVy9DUzFuQ1ZjMEd4WDdmMUxOUnU5MEZYeFZnYXNLL05jcWNIdGJ3RWdFYnRKdUMvNXNFczVqUldDZXFrSzdBYzhySWtyY0luQkpYdDgxaHQ5OVkxMkxDRnkza1NRdWhoZU40bG13Q013eVZTalhBWjVWaElUZElqQkwrL2p1OU9Fbm04ekVsQzdBUzJab29vakF0S0Uza1FYKzJhVTJKZzhCRnN6UVJCR0JTVU5QNGVWbktub0FGNkY2THV2OUdRRTBFa1ZnMGxJcmhsT3RmaEdjZEZZMXpXTUNhU0tLd0tTaHQrQ3ZSRE4waVNzVFo1cG1xTlIrT0xlSXdIbXFLQ3VtVXAyTWIrNUxwUWplUVpvOTExeFBGNEZKRSt0d2tXbHJnWksxNFR1a3VVc3dEVVFSbUxRenk1ZnJHTTZJdzRyOTU5ZVE1cmJWR3draU1Ha3BoaU9qellxLyt2UUlaMmk0WTZLYS9ZckFlVlBJNE5SbzNjTFpjUTAyVjVEbXdFUTEraFdCU1V1M1NJZkV1YU5IWEpsNDhrTHB1ZS9NOTlTd2lNQWtmNTlNM05nRkQ0a3JFeWV2MUJMUzNQYzlOU3dpTU1rL3NRTmRLUnpxNThTVmlrdllLU0trNlh1OFVOOGdBdE4wUUxab042RmdJVnJYbXc2aytZcWk2c29pTUdrRW1mMW1WZnkyL3JaeXBJOFhNY0FmTnF5QklBS1RkbkNnNS90eS9MYmVSaWlLRHpGOEN2bnNTdEJWb2doTWs2OEQvSjNyK0cyUGN5MlJyaVVXM0l4ZDVqQWtBbE1pRzBDbmRLVHB6a2lkNUMwbTdHMW9nbEpaQkthWnUreHJZaGZjcGw2VTUwZmFzRU83c0JOUm9vckFORzhmNE5kY24zb1Q1MHBhM2xuUjRNcHhBVWtFWmpsSGJBZ2p6UUZ6cXlmcDBCOERtVjU1UklrbUFyTzhXQ1l5MHlETjVCdm5JVnVwdDNPcE01c0luSE5BYWN1bHVjL2NyV3hmZ2wyNCtXRklCR1kwMUlUUm5MdHJZcktLSUdMak1qU3J3TkViOTBQUFBjNVNEY3RwanJNYkxrM1RoVHFaZkxVSy9BU1RCaDR5bHlkNVBacDg2WTRIYWV2NmVOanppWlJicXNEOUFFYzB1M2NzU0pNUW16Tk5xZXVtaExoWXdWNDVLYzliQ1c3SFFaNWZPOWs0TWE0cDFUWHJmUnNUbmpyUUtsVUVkcEp6WXFpUjZVbXBvUm4zbHptemljQStUVUtNazFZMzdZZkdEWFBSeGw1OWZoR3NjVFhZb1ZLbURsbjlISnEzYkUvR2JTa00vRHpZRjJ5STY2MEV1NEF5dlpUbWppMjBQck1kK1huR2FONzF6WW1sRWh6QUZabzV6U21iM2x1d09EQVA4akg5bE9SQmRGR1JkVVExbU9TcEZDZnNvM09hTjVBRWVjNzlaRk4wRnhSWkIxYUQvWFJoeTVhN2tTTmsrcysrdEEveXNUMGd6NFl2R2FwbU5UaFBVeTNOWEpxa09OTkJqbzlabkxIM2tXYlBLUHkzR3N6ank3VVJhMzVLTHpmV3pCS2tNOHpaWWNUa3hIbktMQURHbFAzV0FEdUlVaFhyUWY3OUxLYXo0d2xsTUN3K3M5MytNRkRNT3VCU1l0elpZVlVDZWhhYTdKTlE3TU9VTmZFVWl5S3duM0tEVlFscDdwbVk1VnhFMDA2ek0xczljUDM5Smp1bjY2dWllNGJtcXJsRVRneWprdlhHSU1odkxYQ0QvU2E3OWRBWGI3YXRHVGx4S2pWdWRtYXJCZTVqYzRISFhZSnhzYzZ2alZDeEpZejQ5WENuNE43R3ZwRW4xQU0zMkcvaWQ3Yk05TVdoM2QyM0Y4ZTA5UzYrTnRYTFpSRzRNUFdjM0c3aHJ0SXVOWDErWjRSRHpidGVLc3lYR0VYZ3dyUXowanllZU02eW9DZ215eEhhTk0zTndnUUZSaEc0SUIrYVRzZ2NoRngyczZnMm00NlVhblJtRTRHTGFkTDc5bjVlMlpIVEUvV1p6YnhDY1NKaUZZRkpIaUsyeUJaellrZlFHaGxZU2JBK3MyMFRXSmtvQW9jUzc5Z0xWaHoxUjFuVWxqdXU5VWMvREtWdzdDS3drOHVxcTJDbUhxeFlMekZIUHlDcGoyMEVDa3R6dE5oWmdIbzhXUVQyc2xrRC92djBZYXIwMDIrKy9ONFVPUUg4dUpmRlJKL2VqUlBMVDIrL201bUNQeUp3TUt0MmRMSzlEeTZWZDdTTzR6MTk5cldHRHk2bzVuRVhzVFNBL0MwQ2t6eSt1QlNuOU14L0YxcUhnMGUvL1B4TlpzWDRGVHk2UGZvV1RRZTJHL3RaTW9zSUhNeWFPSjdDNG51bEhzQWk3Wm5sd2EvUit3SGVCY2V3T0gyTkZHbzEvZjVYOGNPUHNscitBMUVIUlB1YmVjb3RBQUFBQUVsRlRrU3VRbUNDIgp9Cg=="/>
    </extobj>
    <extobj name="334E55B0-647D-440b-865C-3EC943EB4CBC-3">
      <extobjdata type="334E55B0-647D-440b-865C-3EC943EB4CBC" data="ewogICAiSW1nU2V0dGluZ0pzb24iIDogIntcImRwaVwiOlwiNjAwXCIsXCJmb3JtYXRcIjpcIlBOR1wiLFwidHJhbnNwYXJlbnRcIjp0cnVlLFwiYXV0b1wiOmZhbHNlfSIsCiAgICJMYXRleCIgOiAiWEZzZ1FTdGNiM1psY214cGJtVjdRWDBnUFNBeFhGMD0iLAogICAiTGF0ZXhJbWdCYXNlNjQiIDogImlWQk9SdzBLR2dvQUFBQU5TVWhFVWdBQUFYSUFBQUJOQkFNQUFBQkpVZkwyQUFBQU1GQk1WRVgvLy84QUFBQUFBQUFBQUFBQUFBQUFBQUFBQUFBQUFBQUFBQUFBQUFBQUFBQUFBQUFBQUFBQUFBQUFBQUFBQUFBdjNhQjdBQUFBRDNSU1RsTUFNcG1KSWtTN1psVHZxOTBRZHMzMVNwRjBBQUFBQ1hCSVdYTUFBQTdFQUFBT3hBR1ZLdzRiQUFBRlJrbEVRVlJvQmUyYXYyOFVSeFRIOThDSGpWbURSWmZLaUFJcEtYSk9pbENhamc2akNHcGZSWVZrRXRwSXR2SVBHQ2xKWWFWWXQ5RFlGUkt5eElHUWtGSTVMWlVSSFNCaDg4dGdBbmw1czd1M096UDczc3liellCQXVtbHU1cjE1My9lNXVkMlpuZGxMa3RnRjNHVTNkcjU0ZW01d0dKSEhHK3BLNmNzZDgrb3JqQ3FqRVJpTndHZ0VyQkU0UG1zWi9uY3p2aUtKTkFhdlNYdDdZM3hGbXVVUXZLRWRyYTN4RldtVUZYaEpPMXBiNHl2U0tCbThveDJ0cmZFVlNaU0RBSHVrbzdVeHF1Slh2N01jOHdEL3NNNVdqcGlLWFhqTE1pd0M3TFBPVm82SWltbVBKKytxNTlSV2dGeFFSTVgwQWZEa1J4VDVIWTZpalQyZTRsbjg5WGp5YlVVKzNZYVFpNG1rK091cGdVSmp5VlA0RnIzbk9ZclMvdk1aVHdmTkxWUFVBcGhxRDdsK084ZVRUOEo5N0hHRmlTN05IZWk3TytoZWthSWV3TlMvM256MFUzS1VKMTk0Y3dESlo1bm8wandCRys0T3VsZWtxQWU0Nmc3eXdRYXVHM0RDRlowazQzRE4zVUgzaWhUMUFGZWRKNStDNlhFazc3dWl3OGhsaXU1OHRaY24zM3FYcU9uM1lkMlhxb1dNdVV5UnlrTFplUEwxOTBrSHlUMFhRd2k1VEpHaXBHd3NlUWYrVGxJazM2V2lhbHNBdVZDeDFuYlhXUEtqNmxrTHlkKzc0d1BJaFlydWZMV1hKVjlTKzdnTTRGWGRsNm9Ga0FzVnFTeVVqU05Qc3pYc1BnRGZSbFJPTGxXa0tDa2JSMzRnZjlUQ3h4clBSbFJPTGxXa0tDa2JSejd6UWZWZUI4Zy9xY2pDSmllWEt2SzVUQTlIdnBNdjZuTUFMOHorZGt0T0xsVzBNM0J0aG55OGVFYmNCdDhXV2t3dVZ1UkliVHREL2xleDUxOEIrTmVPTU50aWNyR2lxYyszR1BKZU1Sbk9lTGZRWW5LeElzOXFlbWp5TVZ4QVZaa0gzMFpVU2k1WE5QbjRGazJlTDNjWWRDd2F1VS94N2tXdVhHRGdhZktWOGlCVWtaOWhJZ3V6ZE13OWltbUdtWmhTL1B3TkNwbzg2eGNkMVY3OWZDTkdOMGpKUFlyNWNRWkRYckxvV1ZXZEpEODRIR2owd3JJZFlyU0Y1RjdGNnd3MlRoSE0wSkhrODhNVDNFblVZMzZza2w5SUhxQm9ESXlqUVpJdlhpc2ovRnRvSVhtQW9nUFdjRkhrRTlVVk1vVmp2bWIwdHhzeThoQkZPd1BYcHNnUFYwZlBFMGplNTBKenU0dzhSTkdaVG5OUzVIUFZia0xkOGh0YTc2S3F6NzAvd2gvYVJNek52VDdGUmdxQmdTQWZnLzNWWVVIeTRUVmZpWVhQdlQ3RlNqcWtRcEFmUWx5dDdOcHk0WE92VDlIT0lHb1Q1QXQ3TjZxQzM2QzZkQ3E5NExuWHExaEpCMVFJOGtHL2pzOEFudGN0b2lhNlE0TVVpU1NrcVVrK05WeEFWZjhkL3NDMGtKT1FoeW1TbUlTeFNiNDFYRUJWNzBYZkZscENIcVpJUUpLbUp2bTZQcG4wd1BNdVYwSWVwa2hpRXNZR2ViZGFRRlh2T2Q4V1drQXVVdXhvcTRKWjVkYUlCdmtSWStPNTVIdVhLeUNYS0lhdkVjMm4zRzFqTGxueGJhRUY1QkxGOERXaVFaNmFMeWxtZk85eS9lUXl4ZUExb2tFK3VYOUh2eHZtd2JPRjlwT0hLdXJwWFhYN09sOHd6eEdQSWJueFZXd3RQM21vb3AyQmExdmthV1krR2lyeWFTNVcyYjNrd1lxdWJMclBJcDgwNXNRazhXNmh2ZVRCaWpxZHEyNlJMMW4vVUVDMysxMnVsenhZMFVXcit4Qk51N0tuN0dORXRZV2UxZnZiZFI5NXVLS2RnV3ZqNWFDZGtQZnNtVVJkTFd0Y3JMTDd5TU1WWGRsMEg5NkMxUW01K3NzSVhOYTluUjIwTkIvUXRTNXU4amFLbXJpcjJsbEV0Ri95SHQwZkJsZ0hlTFJjQnFSWFQyVzU1Y25KNzFnTkYzazdSVFpWN2JqMy9UZVhDclNiTjA2ZXprOC9jOURoczZKNjYxK1c2akNnamk1ckxuTDhQWXNTcE5oSTBUUnNEWVhWNXg2dXBxdWJ6NTdleXFybGZ4eDMwcHUzMGJTcTM4U1dqb3U4bmFLVmdHcHU3Zjk1KzFsUk5sZjVVYVZDYTV1THZPNzFPZFpHNUovK1YvbVN4M3pqMHc5WGxJeGQzMTkzb21UNUtDS1BseitLYklEb2Z4VFdTUjBibHRqakFBQUFBRWxGVGtTdVFtQ0MiCn0K"/>
    </extobj>
    <extobj name="334E55B0-647D-440b-865C-3EC943EB4CBC-4">
      <extobjdata type="334E55B0-647D-440b-865C-3EC943EB4CBC" data="ewogICAiSW1nU2V0dGluZ0pzb24iIDogIntcImRwaVwiOlwiNjAwXCIsXCJmb3JtYXRcIjpcIlBOR1wiLFwidHJhbnNwYXJlbnRcIjp0cnVlLFwiYXV0b1wiOmZhbHNlfSIsCiAgICJMYXRleCIgOiAiWEZzZ01WeHZjR3gxY3lBd0lEMHhJRnhkIiwKICAgIkxhdGV4SW1nQmFzZTY0IiA6ICJpVkJPUncwS0dnb0FBQUFOU1VoRVVnQUFBVU1BQUFBK0JBTUFBQUJEMW1TZkFBQUFNRkJNVkVYLy8vOEFBQUFBQUFBQUFBQUFBQUFBQUFBQUFBQUFBQUFBQUFBQUFBQUFBQUFBQUFBQUFBQUFBQUFBQUFBQUFBQXYzYUI3QUFBQUQzUlNUbE1BTXU4aVJGUVFtWFptdTkySnphdHBGUzg1QUFBQUNYQklXWE1BQUE3RUFBQU94QUdWS3c0YkFBQUdHa2xFUVZSb0JjMmFYV2djVlJTQTcyWjNKOWsyZi9SQnhKZkVLRktvTUtGUEZwRUVVL1N4OFVuZnNncitRSVV0UlF5dDRxNCsrSnI0b2lCaUZ0KzA0SmE4MVZDbW9GVUVJVkZCb2FJVDlFRVFkSFcxMVdaTmoyZis3ajFuZHNhOWQyYXplaCt5NTV5NTk1NXY3cys1WjJZaVJGQ08zQlVLT1g2c055NTBycjJjb3dQZXREQTNUdzBsdUU3VlRIS2hCZUFBWE1yVU9LSFJLVmdtVnF1ZUg5RnF3NldxZU5LRnowbkhPY1NuZ1NKYXIwQit4T1B3bHdkVXRtRTlCNWhzK294TkVVL2dET1ZHTE5qaFRZZW8wbGNtb2ZnbUlrV2orT2g1WEQ5WThxN0ZKNEpCRktJZ3U4NEVoNDNLcXhkOHBBaXhqdHE5RCtSSGRHRW5SRnFEMzdMQ0JlMUdFYW56b1N0djllelcxNitKaWI2SXQvK01hK09EcTlVMDUyTUFpK0cxRWRoUHE2Vm5IejEyK2R5MFVJaCtxMzZJcFRiZW1GZjJYMDN4TWdMZDZBclMwbWdSbVUxL1hkNU5IOFNLRGJldTN1WXNQZllDd0EvSnJyYWpwU2hFRVdBMnVaS1IxUWl4N0hTZXc5NmRhU0h1YytINVJFYzJXWUFPL0pGWXg4eG9nbGh3Ty83RWVZaWkySVpHZ3FzU3dLL1NYSWRiVXM0dW1DQ3VkUnErSXg5UkZOejkrVjYva3lBM3RCQnJBTDAxakMwR2lJZGdOK2crUUJSbHVMUFgzUlJFdGZEYUNnemlnTkZIdE55YklWR0lLTzVQMkxCSWRVYUN6MUJlYVRVVjlCRlBkN3dsNkpVSVViUjdUNkp0Z0N0K0plOVBiU0JiV2gvUmxZbWtSQnlWVVZwU1lYOE5xZUNzMzVCS1prRWJjUktpUVZTaktGcjN4QjBEamJPSU9JQ29vNDI0b1p6SlVSU0g0eWNjUm1zeXNpTUFmOGZ2d1Z6WFJiVEkzbFNJbHQzZ0xqRXNxdEVXaDJFUWdWRVhjWlNNbDBJVUc3R1pyaUNpaXBhSXVNZHZJWXVtaTdoQThpcUNPQkdiU013Y09LTE1LYkxBQlcxMEVWc3EycEh0Z21tckdqT3ZReS9EVXhZY3hVNTJ0S2lsSm1JQnFsRUxFaGZSMU41VmRwVHcvQ09JbURjTjRBVFVSSnlrK1FDWmFESERBOStodm9pUG4wd3JTK3htbGFLSk9LVkNEaC9Ga2VoVURMcnNSYXdxWDU1azJYZ1RLYVhCcTBhYVMwT3RTSDB3V0ptTkd1QXZIY1Z4dm1VOXhLcXM2azIwMG55ekY1WFNTbE0yWklLcmgxZ251NFVoRnZsaTQxQmNDL3grbndZSTNVVkdKaFZOUkdkWnR1Q2pLR3pXTVlmeU5MVy9TUTlHb2lZaTgwUW5XclFhMUIrSDRzQzBub21zaDhpbmt5R3lKU0Q2YmhjVHRyQ3VIbUtaSFJJTWNhTkp2ZjUzaUJXMmJ4bmlxWjEwUkR4ZCtHNmlWYlZsdlZIMHNvTzBjcEg2NHFmTC94TFJPNk9uSmZOUUVmZWVJc1Y1aUNncmJLSzlUSWNoc2tVczJZMEVWeXQwYTI4WGIwVXdSSkptR25HUnlucUlCYmJxMlhhcDc1TGVoSGUrTFVvRFBoalE5RVBhelFROVJFczNkT05yVC9Kd2pZOVhzWlRYREM2b3JZZklqemsyaXV4b0ZBSVIxeVVISXZZK2FjdXJ1b0ltSWp2bUtLSVZTMld3djRiMFhRUDRYU3FoVUVoTEYwL216QmZYTGhKWEZMRVMyN0xiOUczRURIMU5GblJ3Y1BuaUFoME5pamp4SjJGSGNZVyt4a0ZsaDEvMjl4T2tsR2FzYnFpNmRIbW5wN1RzU1k4aTFzaVRvZGNsenEyaVdxT3pIam84c0h4eGpNNG5SV1FyQUNrdy81b05ZWVNvRHlKZDFIMGRiNUZRd3JKdVcrMWZud3lQRi9YQTVlVDlaT0IzcVRuUllwdnNGektLWS9IblpJdkdHUUQrOENXSDEwalFSYXo1My9XQ3Jna2lOUWNYeWZ0dFBHclVpQnBSc2NxOWlNazNQa2JpSDBGc2s4RU4rbDFRS1NKbVpnM21MSnVDaUhRMVlmcEVob3QyNlRTbHBoRExNQzJ0b1RDdU9xd0IzV1R4aXRxNncrOTBDaUFXNktLZUZwUmRJYzRrSE1FT1JHL0wyb040QWVxZnFXY2lDdno0MlFLQTE1Vk9wSW9hYllsbzJUdWtSaWdlajdJYlhJcU4zc3ZHbGpzUTZXYlZiL2JzSnkrOVo2T0tIeUYvV2YyMHQ2ZHQrYzVFSXA3dUJrMVpaVXgycnZpR21iUUpZZFgvVGJFK1cvM3BIUitwKy82UEw2NTc1NElxN0hFcTZHVlVqa21FV0hUa0czcnE2RWlBVm81UTZUVXpHU01ZS1UxUjZ4eTcvRzFRdHVZU0VFVTlTazhqeEpYdWZKSkwvTitJby9PaTdNTGRTVmROYkJiTWJZVkkzMnphemY1TngrSExvRktJT0E1ZkpUY3E0WXJlQkRpYWZQVkFyUStHSDA4RHhJcXQ5bmpNYmZIdEx6clhQb29aaDZMaURQb2Z5bjNFa2hOOFZoMktaMzBuR0pQZXJRWnZ4aDYydzMycjMzbzROVXN1N0oxYmNoNTVDN08rajRmajB0aEw0V3dZQmZhV2pkc09yY0dKODVzdzk5M2cvbWZOQVB3ZnNmYWRLZmk3NWlNQUFBQUFTVVZPUks1Q1lJST0iCn0K"/>
    </extobj>
    <extobj name="334E55B0-647D-440b-865C-3EC943EB4CBC-5">
      <extobjdata type="334E55B0-647D-440b-865C-3EC943EB4CBC" data="ewogICAiSW1nU2V0dGluZ0pzb24iIDogIntcImRwaVwiOlwiNjAwXCIsXCJmb3JtYXRcIjpcIlBOR1wiLFwidHJhbnNwYXJlbnRcIjp0cnVlLFwiYXV0b1wiOmZhbHNlfSIsCiAgICJMYXRleCIgOiAiWEZzZ01GeHZjR3gxY3lBd0lEMHdJRnhkIiwKICAgIkxhdGV4SW1nQmFzZTY0IiA6ICJpVkJPUncwS0dnb0FBQUFOU1VoRVVnQUFBVXNBQUFBK0JBTUFBQUJRQVNSckFBQUFNRkJNVkVYLy8vOEFBQUFBQUFBQUFBQUFBQUFBQUFBQUFBQUFBQUFBQUFBQUFBQUFBQUFBQUFBQUFBQUFBQUFBQUFBQUFBQXYzYUI3QUFBQUQzUlNUbE1BRUdhWnU5M3Z6WFl5cTFRaVJJbHlOdlg2QUFBQUNYQklXWE1BQUE3RUFBQU94QUdWS3c0YkFBQUhMa2xFUVZSb0JiVmFUV2drUlJTdW1ld21PenY1VTFqQjlaQ0lOdzhteXVwTkpnaUNKeE1XMld2SGk3dUMwaEVXWVVYbzhTZ0lFMEVXYjVPVGV4RW1KMWRQQ1FzdTNoSlJQTzJTZUY0a3F5WVRkLzE1dnVycXFucXYrazNTM1pNMElmM3E1MzN2NjFkVjcxVjFqMUxwOWVTbDZPb2JxMFllNG4vdHVkZjcxejhkQW9Db0NsaGZBQnpnM3l6cFZVVnNMQUpFQUplcjZJWTZBdFpGT0hoVzFXN0Q0WEQrclBYZzhyUjZKb0Vib2MzeVpRRnJQSWEyQnZvRy9paVBSelR1d2wrNjFJeGhsdFJXRXdXc20vQjNpbVhwVmdOV2pSaldVOVhNUkVXWVZFM0FxbVhPVktxYjhhMW00Q25qVEtVYWtQR3RocU8xQkt3eE9Nend6Z0VNTVRzVFdNbHdPdkFvazZyZUJLd08vR3ZSWW1mSjF2ajdsN2RpZ0xjZVRQc2FMdUV6Ym1jMW8rN0JlWmZDSlFrcmhpV3IzeGs0NmhNOU1OZmhKN1p6Y0IrRkExdURWdGF0WE9rdVlFMkNXZWNhYnd2Nk1tdzloc2NQUG8vdWZmc3l3TmR5bHowN05aVWFCMWlXT3hXc0ZiQkd5WVE4NndlT0FUYWovcXRZRWEwcTlVTUNMN0kyVzRqSmhJejhQTExOcGU0QzFnNkFneGdCV0hNRkx6U1NmanFJbXFZYTczbnYreTVxQXVDaEs3YmdzWk1yQ0JKV2o4eDNuRlRlbHNmdjlOdHBJYVdwR3NuaHBtK3owbmtneTY5REh0MTJLSEdYc0lBOGVST2tSSFRHdXRqUVZFMTROMjl6aWc3RUJneVZpQVFzWlBhbk00cUJPVDlhdGNUbTBJeW0rbDVZeU1oczN1RjBLV2RYVzFnUXNIQ2gvK2YwYXlBczlRdDlQU1gxWldtcW5zbXVwdGI4M3dQWWRlV1o0WmE2Z0RVR1BwQW9CUURUemxnbUpPL1pHa2R6eEVWeTI2UVNFdGNVanRydnJxVzhJR0FoSW5FTjB0d09ZTStEZGFiM3BscDhPK2lsSDNEZDFTR295Mnl1c3JnZ1lHMHh4SmdPbmNHZDh3YWROOVZadXcyd3RqR2lrd2ZFV094bmt1MVMrQzVoN1FBSnl5ckt6ZjBhV2JPZVppMXVjNnNZNnJ6WEZhYUovRkxrQ2tlVUpLdzVnSCs4Q3RKYzhDVXRqUkMvZVpwcUxoajFPdExjZEpwSWM5OFZTZ3NTVmlla3VjUmh0OGllak5BY0N3WVZFd09uNmZZaEhLNUlTY0pxaFRTWE9kTGl2QzhUbWcxQ1NuZkFORXRxMEpzRDlqQWViTEFrWWZVWXpTVE1sZzBhb0FoTjFWdGpkakMvRVpvWTVmeEdnZlVyVXBDd0ZvK21lWjR1QlVxenl3UGptV05wUG4xLzBIVXY0QzVoNVdoeTgxTStISkVzaExpak5vTWFHM25vYVc0Y1Qxd0RyemJ2S21FaFRVSXNZU1hVM2xnbUVOU2JrM3dwYTJoUFRBKzZMNlVJT3NvTXVoYUlEUlFscklRUjR5VlVhWkVWUkxLUTNxRXpiRTZNbDB6SHJ3YVJoSU50QnFXNHRpbHhZbGdpVVJTMW8zVUNRYjJwWWdhZWg5NGtpdVZFQ1lzVDQ2UVJuU3hmUGpmVllwc2ExOUNicm9JYmN0VUZCUW5yNkNYRWg1WjVrMDJIZEQ2ZEZNMEJTNGdNYytqTkprc21qT2JjQW5XT0JFM2J5OGdTRnZkbUZJVDNPbHZQak9iT0NqWE5vVEVMOFJWR3V4NHJTMWc5dG1oeU5OSGVvR3VKMnVPWll6aWFFbFlyM01nOXBOYjFabVhReFdqcVBMenFOSWVqS1dGMVFwck1lbjMvQ1hKRlA1TEN4b3BqaFlMZTFUQ2FiRkxUbnNmTEV0WmNTSk5aTDd5RXROc1pUYkpOUFo0WTd5Rmg3WVNIakRXcTAyQXJnUzJoRnV1b2MrRzIwOFJEQnQyeXVQcGlnb1RWRFk5c3V4U3JSbUwya2VFZFQvajh5QlpzbXlub2NiS0VOY1ZlZERCakdvNmxST1pObGtiVG8vT3NzNCtnNUxqcXFvc0t5Q0xFd3N5VXZ0aFBJZkIxQW5PZjRpbVIwcXdGVzZDRW50Tm5XSlF6N0JxRHRwdjN3LzJtRXJEWVd3L3RidjdJblNWU3BqVHJ3VkxlbzBmbmJwQWxFS1BFZmxNSldQZ095YzkyTEFRcmRJdGtVcmFSRy9Odm50SUgyYUJIWnl5d2dJRTlTdXczbFlDRjQreVpZY1R5TXlDMXprNlExSnN6ajlKMjkyK0dNdXZRR1pCMUtiN2ZWQkpXUWc2QkdQK3A5OURBT1RxMmxDYWJEZGdSNS9oeVJnZzMwK0VVZHkyRkJBa0xuM3phS21PU0N3YXJSc0lNRy9SNDFpcVpPdzZFUDZ4RVpJUjR0MElsQ1FzOXZHNlZwMmdrTUpWN1M3YVJ4YzF6NFRrY0o0K1BRU3pJZWYyaWtvU0ZBNzFtOVhlSVo3TzZHVEpaeWFEVGF0T3o1WmNpTGhmdldZdGQ1aTVnNGZ1dmh4YWlGNjRndmFlWXRxMTAwSHZFeWFaOXk4Y3kzSW0xblZJVlFjTGFjKy9iMGRrNTZ5cGFjSWE4TjV1dzZtb3pBUVB3YkNiTytDOVpZYTlpWlFuckxQUXpoNkVYdG5NNFd6NUFlcHBkSVdWSFlOL1M5WVo2Q2FzWkNGajRmWHJOa052Smo3bFNkZWNrUCtpMWVNVm8wUDkzN2VURXFkbW1EUlZrQ2FzTHhqZVlLdWNGeUQzM2ZzWjU4OEpCNW4vYUhkVjMwM0tYZkJ1aEhVcklFaForWTAvcGJXUjBBN2dSNXh0TGN6eHlYdzFvMzV1R0htYmNYVnBkU1phd0xrTC9NNlZ1UTM5YmhHelpwRzlwYmh4c1NoM3g5eG5YTmxVemdmZWwxbkoxSXRiUCtMT1pHTEpQZmptOFNmalkxR1UwSitHRFhKKzBZbUlSNEFyQU5ibTFYSzJJZGVkV2ZQVk4yWmVJL2t2MjBkZlFyTWQrN1FlbXg1Ly9zSC85dDZDeVlyRThGbzVBK3JFL3BUa1JtYy9CRmEyZnBocitkdWsxWE51YTVrL3hDU3lRMCtJNmtjRCtTL2VpNzE3QVhlT3ZwMlhrQkhBYnI0QzU5dGRQQU8wVUllNWN1Z0x2ZkhSQ3Y5TXJ5L04vNUltenZkQ1FjOUVBQUFBQVNVVk9SSzVDWUlJPSIKfQo="/>
    </extobj>
  </extobjs>
</s:customData>
</file>

<file path=customXml/itemProps206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0</TotalTime>
  <Words>1151</Words>
  <Application>WPS 演示</Application>
  <PresentationFormat>全屏显示(4:3)</PresentationFormat>
  <Paragraphs>225</Paragraphs>
  <Slides>25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37</vt:i4>
      </vt:variant>
      <vt:variant>
        <vt:lpstr>幻灯片标题</vt:lpstr>
      </vt:variant>
      <vt:variant>
        <vt:i4>25</vt:i4>
      </vt:variant>
    </vt:vector>
  </HeadingPairs>
  <TitlesOfParts>
    <vt:vector size="81" baseType="lpstr">
      <vt:lpstr>Arial</vt:lpstr>
      <vt:lpstr>宋体</vt:lpstr>
      <vt:lpstr>Wingdings</vt:lpstr>
      <vt:lpstr>Tahoma</vt:lpstr>
      <vt:lpstr>微软雅黑</vt:lpstr>
      <vt:lpstr>汉仪旗黑-85S</vt:lpstr>
      <vt:lpstr>黑体</vt:lpstr>
      <vt:lpstr>Times New Roman</vt:lpstr>
      <vt:lpstr>Arial</vt:lpstr>
      <vt:lpstr>幼圆</vt:lpstr>
      <vt:lpstr>华文仿宋</vt:lpstr>
      <vt:lpstr>Times New Roman Bold Italic</vt:lpstr>
      <vt:lpstr>Times New Roman Regular</vt:lpstr>
      <vt:lpstr>Times New Roman Bold</vt:lpstr>
      <vt:lpstr>Arial Unicode MS</vt:lpstr>
      <vt:lpstr>楷体_GB2312</vt:lpstr>
      <vt:lpstr>新宋体</vt:lpstr>
      <vt:lpstr>仿宋</vt:lpstr>
      <vt:lpstr>Office 主题​​</vt:lpstr>
      <vt:lpstr>Visio.Drawing.11</vt:lpstr>
      <vt:lpstr>Visio.Drawing.11</vt:lpstr>
      <vt:lpstr>Visio.Drawing.11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Equation.3</vt:lpstr>
      <vt:lpstr>Visio.Drawing.11</vt:lpstr>
      <vt:lpstr>Equation.KSEE3</vt:lpstr>
      <vt:lpstr>Equation.KSEE3</vt:lpstr>
      <vt:lpstr>Equation.DSMT4</vt:lpstr>
      <vt:lpstr>Equation.DSMT4</vt:lpstr>
      <vt:lpstr>Equation.DSMT4</vt:lpstr>
      <vt:lpstr>Visio.Drawing.11</vt:lpstr>
      <vt:lpstr>Visio.Drawing.11</vt:lpstr>
      <vt:lpstr>Equation.DSMT4</vt:lpstr>
      <vt:lpstr>Equation.DSMT4</vt:lpstr>
      <vt:lpstr>Equation.DSMT4</vt:lpstr>
      <vt:lpstr>Visio.Drawing.11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2  逻辑代数基础</vt:lpstr>
      <vt:lpstr>2.1  逻辑变量与逻辑函数</vt:lpstr>
      <vt:lpstr>2.1  逻辑变量与逻辑函数</vt:lpstr>
      <vt:lpstr>2.2 常用逻辑运算（重点）</vt:lpstr>
      <vt:lpstr>2.2 常用逻辑运算</vt:lpstr>
      <vt:lpstr>2.2 常用逻辑运算</vt:lpstr>
      <vt:lpstr>2.2 常用逻辑运算</vt:lpstr>
      <vt:lpstr>2.2 常用逻辑运算</vt:lpstr>
      <vt:lpstr>2.2 常用逻辑运算</vt:lpstr>
      <vt:lpstr>2.2 常用逻辑运算</vt:lpstr>
      <vt:lpstr>2.2 常用逻辑运算</vt:lpstr>
      <vt:lpstr>2.2 常用逻辑运算</vt:lpstr>
      <vt:lpstr>2.2 常用逻辑运算</vt:lpstr>
      <vt:lpstr>2.2 常用逻辑运算</vt:lpstr>
      <vt:lpstr>2.2 常用逻辑运算</vt:lpstr>
      <vt:lpstr>2.2 常用逻辑运算</vt:lpstr>
      <vt:lpstr>2.2 常用逻辑运算</vt:lpstr>
      <vt:lpstr>PowerPoint 演示文稿</vt:lpstr>
      <vt:lpstr>PowerPoint 演示文稿</vt:lpstr>
      <vt:lpstr>2.3逻辑代数的定律与规则（重点）</vt:lpstr>
      <vt:lpstr>2.3逻辑代数的定律与规则（重点）</vt:lpstr>
      <vt:lpstr>作业：以下题目已经布置在学习通。</vt:lpstr>
      <vt:lpstr>作业（续）</vt:lpstr>
      <vt:lpstr>作业（续）</vt:lpstr>
      <vt:lpstr>预习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Rebecca W. W. Tsui</cp:lastModifiedBy>
  <cp:revision>170</cp:revision>
  <dcterms:created xsi:type="dcterms:W3CDTF">2022-02-23T08:57:00Z</dcterms:created>
  <dcterms:modified xsi:type="dcterms:W3CDTF">2024-03-03T03:49:51Z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2052-12.1.0.16120</vt:lpwstr>
  </property>
  <property fmtid="{D5CDD505-2E9C-101B-9397-08002B2CF9AE}" pid="4" name="ICV">
    <vt:lpwstr>504ABAFF089E429BA43B6D3F50FDCC67_13</vt:lpwstr>
  </property>
</Properties>
</file>